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313" r:id="rId4"/>
    <p:sldId id="325" r:id="rId5"/>
    <p:sldId id="319" r:id="rId6"/>
    <p:sldId id="342" r:id="rId7"/>
    <p:sldId id="27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5FF"/>
    <a:srgbClr val="282C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1348"/>
    <p:restoredTop sz="94762"/>
  </p:normalViewPr>
  <p:slideViewPr>
    <p:cSldViewPr snapToGrid="0">
      <p:cViewPr varScale="1">
        <p:scale>
          <a:sx n="79" d="100"/>
          <a:sy n="79" d="100"/>
        </p:scale>
        <p:origin x="9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4" d="100"/>
        <a:sy n="144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e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pn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C5AD05-AA96-9E45-ACD0-85B9A9AECD2E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EDEAB28-67B8-444F-A21A-B36729F2AA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6387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8386C-EF32-41E6-A110-2ABAB8E4637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3533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Solve the decomposed domain by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8386C-EF32-41E6-A110-2ABAB8E4637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3541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MODFLOW parallel is not standalone, third party libraries are needed. Mostly MPI and PETSc.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8386C-EF32-41E6-A110-2ABAB8E4637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616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CA8386C-EF32-41E6-A110-2ABAB8E4637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5402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03723E-B87D-0F45-04E1-C9063124F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1DEDE2-CE13-2E34-E0E9-0C665B70CE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8C686-048D-E33A-8100-6350B7D781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5ADCD-AE60-27A3-ED95-6E8286B2B3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C87CDD-7A79-9E96-61E7-5858FA528C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827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6C0A1-4253-113D-FA76-A1C36FC0F5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72972B-51DE-095D-19E4-C62C7623AF1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747D91-1582-9FAF-0418-5A86AEFED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0256EA-F551-2245-D5DE-637314D08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FB3AA-8C46-A4FD-7A5C-3BFDE6D7F1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65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B38ABB-7383-E4D5-8D5B-58C46679188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D9DF1E-4AE3-9E4A-1C6E-DE3FBAAB0C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D8AAEF-D1E5-D11E-A008-EAA846EFF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61E69-0C6D-245F-51AE-192C97AA71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998535-B0D4-7860-3589-4BE096E925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4959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ABDD1-B5FE-2DCC-0162-70893E14EE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A5644-C265-01C2-B99B-ACCB35577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79746-BBAE-76F9-BF04-BAF50AD872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DDD785-5828-A30A-18C5-84396889A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079A2E-5E2C-6F11-5F94-67F67CF8CA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4072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B0804-9B67-F05C-AF2F-471F54A100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C96274-5295-979D-5BAF-E7918E8723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7E252FC-B6BA-4E11-7E01-EC0737B4C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35EA5F-632F-A347-DD82-5A255EB54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7D0A59-1962-DF5F-5E30-E4A2640EA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0436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4D8C-F582-8E6B-D949-A2E1FEE7C2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EE3CF3-E0FB-DC66-03A1-C4F364982F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0842CD-3DA4-4837-1358-061EFE03C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C71512-80DA-6A28-FB0C-E6682620E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C5B810-45D8-B339-DEB9-26258CC89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290976-BB5F-505E-017E-A8CD4C690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2735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F7846-4BA3-7D86-0493-25FB52BDE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71DEA3-48B2-A8D8-164D-A416268EB9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3468E0-CB41-8AA5-56A5-6EA8F11A6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345DFA-F7B0-B434-A231-BF825D2C1BD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291FFD-D6AE-8331-C935-997172C88F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26E87C5-F0E1-9709-95B0-7F94F953D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25D591-57F4-02E4-0650-3ACEFF902C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C7C2320-58CA-78EF-F52A-C236622BA6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4926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125B7C-5B04-80F6-47F9-5EEF0241DA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A1E777-269E-EC3C-A89D-10A1EA55C9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FE170C-7719-22CE-CF35-2325AED40B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2B1701-B14E-9AF4-F882-AFED2989C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5195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5C63E09-291A-8AC3-2CF7-11D6D0A296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1D3E21-DF0E-3BDB-3BC6-8BA7C7CC16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887D3E-459A-3E57-9DB7-37948096A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3541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D71EF-7124-0376-C475-280F9641AC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7F3FFE-CA03-1ED9-A80B-28209738F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529F15-C9FF-573B-4ED9-7E90C09891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3E9B1-F049-3E38-ECA9-CA35F25BB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3078A5-6277-58E1-2C02-DF337F6E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D9DD66-F8A0-ABC3-B302-D01F53FA39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6973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5C2396-F03A-1A21-D0B3-5834461FCC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EC58206-170F-A9F7-D5DF-82EBFED305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82F7C7-75EE-0482-33A6-261E1EB3775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1EF866-F419-BFA8-27EE-058DAAF40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9DCC34-B3B7-0305-5A7D-35DBAB5F9D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8424B4-1271-1765-5872-899F474CC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46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009CED6-39D3-B548-CFDD-D791FA2F9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FA89EA-C453-2A5C-AABB-7A07DC7D84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A71985-4958-3DBF-18DE-9F93762A94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E7F1A7-46C0-614C-8973-2677197B1A3C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7DDB3A-9A4E-60BC-E9AF-33FBAF8783F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4A7D9-DA80-B130-ADE5-0E284C458A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30CD8-110D-3047-99F8-77B362132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4890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98F3DEE-0E56-499F-AFAE-C2DA7C2C81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BB65E49-5337-40E3-9DBD-146D14EA07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-2"/>
            <a:ext cx="12192000" cy="4522610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E859509F-94DC-4952-A3B5-1EFAA2F524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168276" y="5"/>
            <a:ext cx="4023722" cy="4522603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B1AF2CB-1EFE-4962-A8DC-2D3CE47362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457200" y="-5"/>
            <a:ext cx="11743606" cy="4513113"/>
          </a:xfrm>
          <a:prstGeom prst="rect">
            <a:avLst/>
          </a:prstGeom>
          <a:gradFill>
            <a:gsLst>
              <a:gs pos="0">
                <a:srgbClr val="000000">
                  <a:alpha val="8000"/>
                </a:srgbClr>
              </a:gs>
              <a:gs pos="76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232531E-9E20-48D1-A119-C05304D9E8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8807" y="-9506"/>
            <a:ext cx="12200801" cy="4532114"/>
          </a:xfrm>
          <a:prstGeom prst="rect">
            <a:avLst/>
          </a:prstGeom>
          <a:gradFill>
            <a:gsLst>
              <a:gs pos="0">
                <a:srgbClr val="000000">
                  <a:alpha val="51000"/>
                </a:srgbClr>
              </a:gs>
              <a:gs pos="74000">
                <a:schemeClr val="accent1">
                  <a:alpha val="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7AA014B-79A8-4BEC-893F-423182880E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"/>
            <a:ext cx="12192000" cy="2679585"/>
          </a:xfrm>
          <a:prstGeom prst="rect">
            <a:avLst/>
          </a:prstGeom>
          <a:gradFill>
            <a:gsLst>
              <a:gs pos="20000">
                <a:schemeClr val="accent1">
                  <a:alpha val="9000"/>
                </a:schemeClr>
              </a:gs>
              <a:gs pos="100000">
                <a:srgbClr val="000000">
                  <a:alpha val="67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97C841F-61F5-DAA4-A6DE-7FF64055D8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598" y="533514"/>
            <a:ext cx="9617105" cy="1999602"/>
          </a:xfrm>
        </p:spPr>
        <p:txBody>
          <a:bodyPr>
            <a:normAutofit/>
          </a:bodyPr>
          <a:lstStyle/>
          <a:p>
            <a:pPr algn="l"/>
            <a:r>
              <a:rPr lang="en-US" sz="4800">
                <a:solidFill>
                  <a:srgbClr val="FFFFFF"/>
                </a:solidFill>
              </a:rPr>
              <a:t>Extended MODFLOW</a:t>
            </a:r>
            <a:br>
              <a:rPr lang="en-US" sz="4800">
                <a:solidFill>
                  <a:srgbClr val="FFFFFF"/>
                </a:solidFill>
              </a:rPr>
            </a:br>
            <a:r>
              <a:rPr lang="en-US" sz="3600" i="1">
                <a:solidFill>
                  <a:srgbClr val="FFFFFF"/>
                </a:solidFill>
              </a:rPr>
              <a:t>Parallel Computing and NetCDF</a:t>
            </a:r>
            <a:endParaRPr lang="en-US" sz="4800" i="1" dirty="0">
              <a:solidFill>
                <a:srgbClr val="FFFFFF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5BC1FB-4EA9-3811-B8CB-4434CBD8B16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598" y="2822040"/>
            <a:ext cx="9617105" cy="441877"/>
          </a:xfrm>
        </p:spPr>
        <p:txBody>
          <a:bodyPr>
            <a:normAutofit/>
          </a:bodyPr>
          <a:lstStyle/>
          <a:p>
            <a:pPr algn="l"/>
            <a:r>
              <a:rPr lang="en-US" sz="2000">
                <a:solidFill>
                  <a:srgbClr val="FFFFFF"/>
                </a:solidFill>
              </a:rPr>
              <a:t>Advanced </a:t>
            </a:r>
            <a:r>
              <a:rPr lang="en-US" sz="2000" dirty="0">
                <a:solidFill>
                  <a:srgbClr val="FFFFFF"/>
                </a:solidFill>
              </a:rPr>
              <a:t>MODFLOW Training Class</a:t>
            </a:r>
            <a:r>
              <a:rPr lang="en-US" sz="2000">
                <a:solidFill>
                  <a:srgbClr val="FFFFFF"/>
                </a:solidFill>
              </a:rPr>
              <a:t>, November 22, 2024, </a:t>
            </a:r>
            <a:r>
              <a:rPr lang="en-US" sz="2000" dirty="0" err="1">
                <a:solidFill>
                  <a:srgbClr val="FFFFFF"/>
                </a:solidFill>
              </a:rPr>
              <a:t>Deltares</a:t>
            </a:r>
            <a:r>
              <a:rPr lang="en-US" sz="2000" dirty="0">
                <a:solidFill>
                  <a:srgbClr val="FFFFFF"/>
                </a:solidFill>
              </a:rPr>
              <a:t>, NL</a:t>
            </a:r>
          </a:p>
        </p:txBody>
      </p:sp>
      <p:pic>
        <p:nvPicPr>
          <p:cNvPr id="4" name="Picture 3" descr="tom_analog_1978">
            <a:extLst>
              <a:ext uri="{FF2B5EF4-FFF2-40B4-BE49-F238E27FC236}">
                <a16:creationId xmlns:a16="http://schemas.microsoft.com/office/drawing/2014/main" id="{9DF2818B-5E55-8A54-9FBB-C1900F8B02F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" b="-1"/>
          <a:stretch/>
        </p:blipFill>
        <p:spPr bwMode="auto">
          <a:xfrm>
            <a:off x="643890" y="397714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F325E5A-396D-C81C-3138-791E727FD6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9457201" y="392205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79E263A-F2F8-EE67-3A6D-BE65604A121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6"/>
          <a:stretch/>
        </p:blipFill>
        <p:spPr>
          <a:xfrm>
            <a:off x="2847218" y="3932178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8A0F38C4-7853-7251-341E-9B82FBAF7D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253874" y="3981745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  <a:solidFill>
            <a:schemeClr val="bg2">
              <a:lumMod val="60000"/>
              <a:lumOff val="40000"/>
            </a:schemeClr>
          </a:solidFill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8BF489E-BE54-C6D1-010E-3497C6205886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050546" y="3977143"/>
            <a:ext cx="1828800" cy="1828800"/>
          </a:xfrm>
          <a:custGeom>
            <a:avLst/>
            <a:gdLst/>
            <a:ahLst/>
            <a:cxnLst/>
            <a:rect l="l" t="t" r="r" b="b"/>
            <a:pathLst>
              <a:path w="2282932" h="2282932">
                <a:moveTo>
                  <a:pt x="1141466" y="0"/>
                </a:moveTo>
                <a:cubicBezTo>
                  <a:pt x="1771880" y="0"/>
                  <a:pt x="2282932" y="511052"/>
                  <a:pt x="2282932" y="1141466"/>
                </a:cubicBezTo>
                <a:cubicBezTo>
                  <a:pt x="2282932" y="1771880"/>
                  <a:pt x="1771880" y="2282932"/>
                  <a:pt x="1141466" y="2282932"/>
                </a:cubicBezTo>
                <a:cubicBezTo>
                  <a:pt x="511052" y="2282932"/>
                  <a:pt x="0" y="1771880"/>
                  <a:pt x="0" y="1141466"/>
                </a:cubicBezTo>
                <a:cubicBezTo>
                  <a:pt x="0" y="511052"/>
                  <a:pt x="511052" y="0"/>
                  <a:pt x="1141466" y="0"/>
                </a:cubicBezTo>
                <a:close/>
              </a:path>
            </a:pathLst>
          </a:cu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0BF7C79-1B95-A747-3BDC-0A2128B4EC75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868873" y="6153722"/>
            <a:ext cx="1657165" cy="6628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EA608CF-04D2-8B69-1B7C-C4383E9AC4E3}"/>
              </a:ext>
            </a:extLst>
          </p:cNvPr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683695" y="6001390"/>
            <a:ext cx="2508299" cy="815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13972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EAA71-8433-2C5B-B140-1691ABD3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>
                <a:solidFill>
                  <a:schemeClr val="tx2"/>
                </a:solidFill>
              </a:rPr>
              <a:t>Motivation</a:t>
            </a:r>
            <a:endParaRPr lang="en-US" b="1" dirty="0">
              <a:solidFill>
                <a:schemeClr val="tx2"/>
              </a:solidFill>
            </a:endParaRPr>
          </a:p>
        </p:txBody>
      </p:sp>
      <p:pic>
        <p:nvPicPr>
          <p:cNvPr id="7" name="Picture 6" descr="A map of the united states&#10;&#10;Description automatically generated">
            <a:extLst>
              <a:ext uri="{FF2B5EF4-FFF2-40B4-BE49-F238E27FC236}">
                <a16:creationId xmlns:a16="http://schemas.microsoft.com/office/drawing/2014/main" id="{44ED64E4-275D-29E8-A9A7-3D070C8E18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596" y="1463039"/>
            <a:ext cx="5898404" cy="3320801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564D7D77-5F49-52BF-4467-360054063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005137"/>
            <a:ext cx="10515600" cy="1171826"/>
          </a:xfrm>
        </p:spPr>
        <p:txBody>
          <a:bodyPr/>
          <a:lstStyle/>
          <a:p>
            <a:r>
              <a:rPr lang="en-US">
                <a:solidFill>
                  <a:schemeClr val="tx2"/>
                </a:solidFill>
                <a:latin typeface="+mj-lt"/>
              </a:rPr>
              <a:t>Large national/continental scale models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High resolution, regional models</a:t>
            </a:r>
          </a:p>
        </p:txBody>
      </p:sp>
      <p:pic>
        <p:nvPicPr>
          <p:cNvPr id="1026" name="Picture 1">
            <a:extLst>
              <a:ext uri="{FF2B5EF4-FFF2-40B4-BE49-F238E27FC236}">
                <a16:creationId xmlns:a16="http://schemas.microsoft.com/office/drawing/2014/main" id="{6E1BE0EC-FE6B-E696-A144-FABA55A674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8239" y="1628139"/>
            <a:ext cx="5626165" cy="31557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DF04DF5-998D-1CC9-F902-B6B366AD6EAC}"/>
              </a:ext>
            </a:extLst>
          </p:cNvPr>
          <p:cNvSpPr txBox="1"/>
          <p:nvPr/>
        </p:nvSpPr>
        <p:spPr>
          <a:xfrm>
            <a:off x="8303276" y="4783840"/>
            <a:ext cx="79267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i="1"/>
              <a:t>Model of a Regional Groundwater Basin in Southern California</a:t>
            </a:r>
            <a:r>
              <a:rPr lang="en-US" sz="1200"/>
              <a:t>,</a:t>
            </a:r>
          </a:p>
          <a:p>
            <a:r>
              <a:rPr lang="en-US" sz="1200"/>
              <a:t>Tetra Tech 2023</a:t>
            </a:r>
            <a:endParaRPr lang="nl-NL" sz="1200"/>
          </a:p>
        </p:txBody>
      </p:sp>
    </p:spTree>
    <p:extLst>
      <p:ext uri="{BB962C8B-B14F-4D97-AF65-F5344CB8AC3E}">
        <p14:creationId xmlns:p14="http://schemas.microsoft.com/office/powerpoint/2010/main" val="2756968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7355-FF35-4CC6-AC4C-14880046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>
                <a:solidFill>
                  <a:schemeClr val="tx2"/>
                </a:solidFill>
              </a:rPr>
              <a:t>Strategy: Domain Decomposition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26" name="Content Placeholder 4">
            <a:extLst>
              <a:ext uri="{FF2B5EF4-FFF2-40B4-BE49-F238E27FC236}">
                <a16:creationId xmlns:a16="http://schemas.microsoft.com/office/drawing/2014/main" id="{0AF015E9-DD97-0F00-2064-2375ED8A0F26}"/>
              </a:ext>
            </a:extLst>
          </p:cNvPr>
          <p:cNvSpPr txBox="1">
            <a:spLocks/>
          </p:cNvSpPr>
          <p:nvPr/>
        </p:nvSpPr>
        <p:spPr>
          <a:xfrm>
            <a:off x="838200" y="1825624"/>
            <a:ext cx="4878133" cy="475805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nl-NL">
                <a:solidFill>
                  <a:schemeClr val="tx2"/>
                </a:solidFill>
                <a:latin typeface="+mj-lt"/>
              </a:rPr>
              <a:t>Instead of running a model on 1 processor core</a:t>
            </a:r>
            <a:r>
              <a:rPr lang="en-US">
                <a:solidFill>
                  <a:schemeClr val="tx2"/>
                </a:solidFill>
                <a:latin typeface="+mj-lt"/>
              </a:rPr>
              <a:t> …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… distribute over many cores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Exchange of data at the domain interface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Efficiency affected by</a:t>
            </a:r>
          </a:p>
          <a:p>
            <a:pPr lvl="1"/>
            <a:r>
              <a:rPr lang="en-US">
                <a:solidFill>
                  <a:schemeClr val="tx2"/>
                </a:solidFill>
                <a:latin typeface="+mj-lt"/>
              </a:rPr>
              <a:t>Amount of communication between domains</a:t>
            </a:r>
          </a:p>
          <a:p>
            <a:pPr lvl="1"/>
            <a:r>
              <a:rPr lang="en-US">
                <a:solidFill>
                  <a:schemeClr val="tx2"/>
                </a:solidFill>
                <a:latin typeface="+mj-lt"/>
              </a:rPr>
              <a:t>Load imbalance: solution of multiple domains proceeds in lock step…</a:t>
            </a:r>
            <a:endParaRPr lang="nl-NL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A2B66FDE-578E-0F00-29E0-2EB1AFC655F0}"/>
              </a:ext>
            </a:extLst>
          </p:cNvPr>
          <p:cNvGrpSpPr/>
          <p:nvPr/>
        </p:nvGrpSpPr>
        <p:grpSpPr>
          <a:xfrm>
            <a:off x="5808388" y="1690688"/>
            <a:ext cx="4973656" cy="2187976"/>
            <a:chOff x="5808388" y="1690688"/>
            <a:chExt cx="4973656" cy="218797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5A8BBB7C-74A2-F7D8-9025-3F34107AFB0B}"/>
                </a:ext>
              </a:extLst>
            </p:cNvPr>
            <p:cNvGrpSpPr/>
            <p:nvPr/>
          </p:nvGrpSpPr>
          <p:grpSpPr>
            <a:xfrm>
              <a:off x="5808388" y="1690688"/>
              <a:ext cx="3573631" cy="2187976"/>
              <a:chOff x="838200" y="1367621"/>
              <a:chExt cx="4732283" cy="2773150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39E4FCD3-2B8C-8C5E-A08D-793E32B0DD1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9407"/>
              <a:stretch/>
            </p:blipFill>
            <p:spPr>
              <a:xfrm>
                <a:off x="838200" y="1367621"/>
                <a:ext cx="4732283" cy="2773150"/>
              </a:xfrm>
              <a:prstGeom prst="rect">
                <a:avLst/>
              </a:prstGeom>
            </p:spPr>
          </p:pic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B89A83F9-6C7C-ABF8-B227-8BDD7504CEE6}"/>
                  </a:ext>
                </a:extLst>
              </p:cNvPr>
              <p:cNvSpPr/>
              <p:nvPr/>
            </p:nvSpPr>
            <p:spPr>
              <a:xfrm>
                <a:off x="2767263" y="1367621"/>
                <a:ext cx="1191126" cy="1603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</p:grpSp>
        <p:pic>
          <p:nvPicPr>
            <p:cNvPr id="27" name="Picture 4" descr="Computer, desktop, internet, monitor, pc, technology, windows computer icon  - Download on Iconfinder">
              <a:extLst>
                <a:ext uri="{FF2B5EF4-FFF2-40B4-BE49-F238E27FC236}">
                  <a16:creationId xmlns:a16="http://schemas.microsoft.com/office/drawing/2014/main" id="{A12FFE68-5CF4-A006-B053-2D63F5A073A0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3449" t="26124" r="12245" b="24533"/>
            <a:stretch/>
          </p:blipFill>
          <p:spPr bwMode="auto">
            <a:xfrm>
              <a:off x="9759174" y="2502040"/>
              <a:ext cx="1022870" cy="6792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D67ABEE4-118F-4215-2704-7C6858E35AD3}"/>
              </a:ext>
            </a:extLst>
          </p:cNvPr>
          <p:cNvGrpSpPr/>
          <p:nvPr/>
        </p:nvGrpSpPr>
        <p:grpSpPr>
          <a:xfrm>
            <a:off x="5958670" y="4340521"/>
            <a:ext cx="5012454" cy="1989588"/>
            <a:chOff x="5958670" y="4340521"/>
            <a:chExt cx="5012454" cy="1989588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540FE0C-59CD-F559-48FF-D299279DE1A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58670" y="4340521"/>
              <a:ext cx="3373105" cy="1989588"/>
            </a:xfrm>
            <a:prstGeom prst="rect">
              <a:avLst/>
            </a:prstGeom>
          </p:spPr>
        </p:pic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465B3CFE-2AF4-603B-363F-4E44EE5ACB21}"/>
                </a:ext>
              </a:extLst>
            </p:cNvPr>
            <p:cNvGrpSpPr/>
            <p:nvPr/>
          </p:nvGrpSpPr>
          <p:grpSpPr>
            <a:xfrm>
              <a:off x="9627996" y="4459424"/>
              <a:ext cx="1343128" cy="1783844"/>
              <a:chOff x="9627996" y="4459424"/>
              <a:chExt cx="1343128" cy="1783844"/>
            </a:xfrm>
          </p:grpSpPr>
          <p:pic>
            <p:nvPicPr>
              <p:cNvPr id="36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E4973DB7-6843-D6D5-8E1C-94E9C508A58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9627996" y="4459424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7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D073DD0F-C00B-54C1-0C98-5EC2D6EE7F1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0299560" y="4459424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8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C810E1D8-2139-CB3C-7D87-3C6FC6619A5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0299560" y="4905385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39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58B0D2EC-292F-15CA-FE5F-56F7AB2021C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9627996" y="4905385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0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2D469181-8AFF-37CD-54E8-B066C4F56BF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9627996" y="5351346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1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4238B35F-0FD3-C35B-CCE9-3E1E02745AD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0299560" y="5351346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2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8E52F9AB-AED9-30D0-D9A1-CDCA6C5AA7D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0299560" y="5797307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3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BE3858F0-3C9D-D1D4-17E5-A4AD7D21911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9627996" y="5797307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856C4FB-C347-3C08-F009-57317AAC8F33}"/>
              </a:ext>
            </a:extLst>
          </p:cNvPr>
          <p:cNvGrpSpPr/>
          <p:nvPr/>
        </p:nvGrpSpPr>
        <p:grpSpPr>
          <a:xfrm>
            <a:off x="9455499" y="4340521"/>
            <a:ext cx="2562330" cy="1989588"/>
            <a:chOff x="9455499" y="4340521"/>
            <a:chExt cx="2562330" cy="1989588"/>
          </a:xfrm>
        </p:grpSpPr>
        <p:sp>
          <p:nvSpPr>
            <p:cNvPr id="45" name="Rectangle: Rounded Corners 44">
              <a:extLst>
                <a:ext uri="{FF2B5EF4-FFF2-40B4-BE49-F238E27FC236}">
                  <a16:creationId xmlns:a16="http://schemas.microsoft.com/office/drawing/2014/main" id="{CB6190D4-989F-9CDE-CC8F-8F902DFE8439}"/>
                </a:ext>
              </a:extLst>
            </p:cNvPr>
            <p:cNvSpPr/>
            <p:nvPr/>
          </p:nvSpPr>
          <p:spPr>
            <a:xfrm>
              <a:off x="9455499" y="4340521"/>
              <a:ext cx="2562330" cy="1989588"/>
            </a:xfrm>
            <a:prstGeom prst="roundRect">
              <a:avLst/>
            </a:prstGeom>
            <a:noFill/>
            <a:ln w="28575" cap="flat" cmpd="sng" algn="ctr">
              <a:solidFill>
                <a:schemeClr val="accent3">
                  <a:lumMod val="60000"/>
                  <a:lumOff val="40000"/>
                </a:schemeClr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44" name="Picture 6">
              <a:extLst>
                <a:ext uri="{FF2B5EF4-FFF2-40B4-BE49-F238E27FC236}">
                  <a16:creationId xmlns:a16="http://schemas.microsoft.com/office/drawing/2014/main" id="{E270A3B5-93D2-1D6E-7CD1-C5E5F601071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3211"/>
            <a:stretch/>
          </p:blipFill>
          <p:spPr bwMode="auto">
            <a:xfrm>
              <a:off x="11063179" y="4966680"/>
              <a:ext cx="853152" cy="73727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36060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0E0E795-FD7D-D0F0-961F-341E73E3871B}"/>
              </a:ext>
            </a:extLst>
          </p:cNvPr>
          <p:cNvGrpSpPr/>
          <p:nvPr/>
        </p:nvGrpSpPr>
        <p:grpSpPr>
          <a:xfrm>
            <a:off x="7011727" y="3703847"/>
            <a:ext cx="2735117" cy="2692955"/>
            <a:chOff x="7011727" y="3703847"/>
            <a:chExt cx="2735117" cy="2692955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C52BFBB-71E9-4332-0EBF-10621173414C}"/>
                </a:ext>
              </a:extLst>
            </p:cNvPr>
            <p:cNvSpPr/>
            <p:nvPr/>
          </p:nvSpPr>
          <p:spPr>
            <a:xfrm>
              <a:off x="7681268" y="3703847"/>
              <a:ext cx="684961" cy="673239"/>
            </a:xfrm>
            <a:prstGeom prst="rect">
              <a:avLst/>
            </a:prstGeom>
            <a:pattFill prst="wdDnDiag">
              <a:fgClr>
                <a:srgbClr val="FDE723"/>
              </a:fgClr>
              <a:bgClr>
                <a:srgbClr val="39B87B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3624B49-0052-6AB2-BD0C-762E3253D510}"/>
                </a:ext>
              </a:extLst>
            </p:cNvPr>
            <p:cNvSpPr/>
            <p:nvPr/>
          </p:nvSpPr>
          <p:spPr>
            <a:xfrm>
              <a:off x="7011727" y="4377086"/>
              <a:ext cx="684961" cy="673239"/>
            </a:xfrm>
            <a:prstGeom prst="rect">
              <a:avLst/>
            </a:prstGeom>
            <a:pattFill prst="wdDnDiag">
              <a:fgClr>
                <a:srgbClr val="39B87B"/>
              </a:fgClr>
              <a:bgClr>
                <a:srgbClr val="FDE723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F3ACBFA-F8B7-FB5B-F264-D6C45135D922}"/>
                </a:ext>
              </a:extLst>
            </p:cNvPr>
            <p:cNvSpPr/>
            <p:nvPr/>
          </p:nvSpPr>
          <p:spPr>
            <a:xfrm>
              <a:off x="8376923" y="4377086"/>
              <a:ext cx="684961" cy="673239"/>
            </a:xfrm>
            <a:prstGeom prst="rect">
              <a:avLst/>
            </a:prstGeom>
            <a:pattFill prst="wdDnDiag">
              <a:fgClr>
                <a:srgbClr val="39B87B"/>
              </a:fgClr>
              <a:bgClr>
                <a:srgbClr val="2F668D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9F91BD2-D0ED-AAEB-742F-007761356405}"/>
                </a:ext>
              </a:extLst>
            </p:cNvPr>
            <p:cNvSpPr/>
            <p:nvPr/>
          </p:nvSpPr>
          <p:spPr>
            <a:xfrm>
              <a:off x="7694470" y="5050324"/>
              <a:ext cx="684961" cy="673239"/>
            </a:xfrm>
            <a:prstGeom prst="rect">
              <a:avLst/>
            </a:prstGeom>
            <a:pattFill prst="wdDnDiag">
              <a:fgClr>
                <a:srgbClr val="2F668D"/>
              </a:fgClr>
              <a:bgClr>
                <a:srgbClr val="39B87B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779E118-E09F-DD12-5780-0F3A3847F586}"/>
                </a:ext>
              </a:extLst>
            </p:cNvPr>
            <p:cNvSpPr/>
            <p:nvPr/>
          </p:nvSpPr>
          <p:spPr>
            <a:xfrm>
              <a:off x="9061883" y="5050324"/>
              <a:ext cx="684961" cy="673239"/>
            </a:xfrm>
            <a:prstGeom prst="rect">
              <a:avLst/>
            </a:prstGeom>
            <a:pattFill prst="wdDnDiag">
              <a:fgClr>
                <a:srgbClr val="2F668D"/>
              </a:fgClr>
              <a:bgClr>
                <a:srgbClr val="420052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CE135AA2-E4AD-750B-0EC1-B0EA89D800E5}"/>
                </a:ext>
              </a:extLst>
            </p:cNvPr>
            <p:cNvSpPr/>
            <p:nvPr/>
          </p:nvSpPr>
          <p:spPr>
            <a:xfrm>
              <a:off x="8380962" y="5723563"/>
              <a:ext cx="684961" cy="673239"/>
            </a:xfrm>
            <a:prstGeom prst="rect">
              <a:avLst/>
            </a:prstGeom>
            <a:pattFill prst="wdDnDiag">
              <a:fgClr>
                <a:srgbClr val="420052"/>
              </a:fgClr>
              <a:bgClr>
                <a:srgbClr val="2F668D"/>
              </a:bgClr>
            </a:patt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1A4FA891-8F6F-7432-1DF6-0DA2BA156E61}"/>
              </a:ext>
            </a:extLst>
          </p:cNvPr>
          <p:cNvGrpSpPr/>
          <p:nvPr/>
        </p:nvGrpSpPr>
        <p:grpSpPr>
          <a:xfrm>
            <a:off x="6752492" y="1027906"/>
            <a:ext cx="5225420" cy="2311243"/>
            <a:chOff x="6752492" y="1027906"/>
            <a:chExt cx="5225420" cy="2311243"/>
          </a:xfrm>
        </p:grpSpPr>
        <p:grpSp>
          <p:nvGrpSpPr>
            <p:cNvPr id="138" name="Group 137">
              <a:extLst>
                <a:ext uri="{FF2B5EF4-FFF2-40B4-BE49-F238E27FC236}">
                  <a16:creationId xmlns:a16="http://schemas.microsoft.com/office/drawing/2014/main" id="{C0439ED2-5648-52B2-2C56-5E65B50A417A}"/>
                </a:ext>
              </a:extLst>
            </p:cNvPr>
            <p:cNvGrpSpPr/>
            <p:nvPr/>
          </p:nvGrpSpPr>
          <p:grpSpPr>
            <a:xfrm>
              <a:off x="6752492" y="1027906"/>
              <a:ext cx="5225420" cy="2311243"/>
              <a:chOff x="6752492" y="1027906"/>
              <a:chExt cx="5225420" cy="2311243"/>
            </a:xfrm>
          </p:grpSpPr>
          <p:pic>
            <p:nvPicPr>
              <p:cNvPr id="120" name="Picture 119">
                <a:extLst>
                  <a:ext uri="{FF2B5EF4-FFF2-40B4-BE49-F238E27FC236}">
                    <a16:creationId xmlns:a16="http://schemas.microsoft.com/office/drawing/2014/main" id="{FA7A51C9-7285-8546-E98C-D327389C05D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923453" y="1223851"/>
                <a:ext cx="1520347" cy="780213"/>
              </a:xfrm>
              <a:prstGeom prst="rect">
                <a:avLst/>
              </a:prstGeom>
            </p:spPr>
          </p:pic>
          <p:pic>
            <p:nvPicPr>
              <p:cNvPr id="122" name="Picture 121">
                <a:extLst>
                  <a:ext uri="{FF2B5EF4-FFF2-40B4-BE49-F238E27FC236}">
                    <a16:creationId xmlns:a16="http://schemas.microsoft.com/office/drawing/2014/main" id="{C7F11C36-78CB-66D8-D051-5AE1087A81E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521273" y="1226994"/>
                <a:ext cx="1520347" cy="780213"/>
              </a:xfrm>
              <a:prstGeom prst="rect">
                <a:avLst/>
              </a:prstGeom>
            </p:spPr>
          </p:pic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FE1B6C1B-8EB2-2B55-9649-03E4396E6F0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940553" y="2377632"/>
                <a:ext cx="1520347" cy="780213"/>
              </a:xfrm>
              <a:prstGeom prst="rect">
                <a:avLst/>
              </a:prstGeom>
            </p:spPr>
          </p:pic>
          <p:pic>
            <p:nvPicPr>
              <p:cNvPr id="126" name="Picture 125">
                <a:extLst>
                  <a:ext uri="{FF2B5EF4-FFF2-40B4-BE49-F238E27FC236}">
                    <a16:creationId xmlns:a16="http://schemas.microsoft.com/office/drawing/2014/main" id="{27483A07-AA95-7794-BF36-36B060FF322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9521272" y="2365513"/>
                <a:ext cx="1520347" cy="780213"/>
              </a:xfrm>
              <a:prstGeom prst="rect">
                <a:avLst/>
              </a:prstGeom>
            </p:spPr>
          </p:pic>
          <p:pic>
            <p:nvPicPr>
              <p:cNvPr id="127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E9974548-476D-4293-AF3C-788FEE5D00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8567446" y="1406730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8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B19F7FB0-324D-3FE3-BA60-37C44BD9282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8570546" y="2508528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29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FA49564D-83B0-45A2-305F-A6D6AD683B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1165267" y="1412713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30" name="Picture 4" descr="Computer, desktop, internet, monitor, pc, technology, windows computer icon  - Download on Iconfinder">
                <a:extLst>
                  <a:ext uri="{FF2B5EF4-FFF2-40B4-BE49-F238E27FC236}">
                    <a16:creationId xmlns:a16="http://schemas.microsoft.com/office/drawing/2014/main" id="{6C0F1F6C-AE13-2467-96EE-5AC6A159E37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3449" t="26124" r="12245" b="24533"/>
              <a:stretch/>
            </p:blipFill>
            <p:spPr bwMode="auto">
              <a:xfrm>
                <a:off x="11165267" y="2508528"/>
                <a:ext cx="671564" cy="44596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131" name="Rectangle 130">
                <a:extLst>
                  <a:ext uri="{FF2B5EF4-FFF2-40B4-BE49-F238E27FC236}">
                    <a16:creationId xmlns:a16="http://schemas.microsoft.com/office/drawing/2014/main" id="{F6E7B847-59B0-B629-6ACD-2D5F6447F454}"/>
                  </a:ext>
                </a:extLst>
              </p:cNvPr>
              <p:cNvSpPr/>
              <p:nvPr/>
            </p:nvSpPr>
            <p:spPr>
              <a:xfrm>
                <a:off x="6752492" y="1027906"/>
                <a:ext cx="5225420" cy="2311243"/>
              </a:xfrm>
              <a:prstGeom prst="rect">
                <a:avLst/>
              </a:prstGeom>
              <a:noFill/>
              <a:ln w="19050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62B351EE-65F0-BF14-9E99-06C74D27F9CC}"/>
                  </a:ext>
                </a:extLst>
              </p:cNvPr>
              <p:cNvCxnSpPr>
                <a:stCxn id="131" idx="0"/>
                <a:endCxn id="131" idx="2"/>
              </p:cNvCxnSpPr>
              <p:nvPr/>
            </p:nvCxnSpPr>
            <p:spPr>
              <a:xfrm>
                <a:off x="9365202" y="1027906"/>
                <a:ext cx="0" cy="2311243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2822552B-C195-DFB5-7CF7-26FE64968CE9}"/>
                  </a:ext>
                </a:extLst>
              </p:cNvPr>
              <p:cNvCxnSpPr>
                <a:stCxn id="131" idx="1"/>
                <a:endCxn id="131" idx="3"/>
              </p:cNvCxnSpPr>
              <p:nvPr/>
            </p:nvCxnSpPr>
            <p:spPr>
              <a:xfrm>
                <a:off x="6752492" y="2183528"/>
                <a:ext cx="5225420" cy="0"/>
              </a:xfrm>
              <a:prstGeom prst="line">
                <a:avLst/>
              </a:prstGeom>
              <a:ln w="1905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268F21D1-441F-4352-DE67-58343853BCC2}"/>
                </a:ext>
              </a:extLst>
            </p:cNvPr>
            <p:cNvSpPr txBox="1"/>
            <p:nvPr/>
          </p:nvSpPr>
          <p:spPr>
            <a:xfrm>
              <a:off x="10204534" y="1579268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/>
                <a:t>2</a:t>
              </a:r>
            </a:p>
          </p:txBody>
        </p:sp>
        <p:sp>
          <p:nvSpPr>
            <p:cNvPr id="143" name="TextBox 142">
              <a:extLst>
                <a:ext uri="{FF2B5EF4-FFF2-40B4-BE49-F238E27FC236}">
                  <a16:creationId xmlns:a16="http://schemas.microsoft.com/office/drawing/2014/main" id="{1CC30575-E344-1458-8455-6C74D1AB261F}"/>
                </a:ext>
              </a:extLst>
            </p:cNvPr>
            <p:cNvSpPr txBox="1"/>
            <p:nvPr/>
          </p:nvSpPr>
          <p:spPr>
            <a:xfrm>
              <a:off x="7399040" y="1302540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/>
                <a:t>1</a:t>
              </a:r>
            </a:p>
          </p:txBody>
        </p:sp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77A714D2-B0CF-B5F4-7A38-DDA230AE9F6C}"/>
                </a:ext>
              </a:extLst>
            </p:cNvPr>
            <p:cNvSpPr txBox="1"/>
            <p:nvPr/>
          </p:nvSpPr>
          <p:spPr>
            <a:xfrm>
              <a:off x="7399040" y="2445506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/>
                <a:t>3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8A30F3B7-1649-6F92-6588-9131DB617CD9}"/>
                </a:ext>
              </a:extLst>
            </p:cNvPr>
            <p:cNvSpPr txBox="1"/>
            <p:nvPr/>
          </p:nvSpPr>
          <p:spPr>
            <a:xfrm>
              <a:off x="10192023" y="2742237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/>
                <a:t>4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BC47355-FF35-4CC6-AC4C-14880046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>
                <a:solidFill>
                  <a:schemeClr val="tx2"/>
                </a:solidFill>
              </a:rPr>
              <a:t>Parallel Solution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82" name="Content Placeholder 4">
            <a:extLst>
              <a:ext uri="{FF2B5EF4-FFF2-40B4-BE49-F238E27FC236}">
                <a16:creationId xmlns:a16="http://schemas.microsoft.com/office/drawing/2014/main" id="{867BE51D-4824-A987-0148-B17EE25AC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470605" cy="4758055"/>
          </a:xfrm>
        </p:spPr>
        <p:txBody>
          <a:bodyPr>
            <a:normAutofit fontScale="32500" lnSpcReduction="20000"/>
          </a:bodyPr>
          <a:lstStyle/>
          <a:p>
            <a:r>
              <a:rPr lang="nl-NL" sz="7400">
                <a:solidFill>
                  <a:schemeClr val="tx2"/>
                </a:solidFill>
                <a:latin typeface="+mj-lt"/>
              </a:rPr>
              <a:t>Example: solve the groundwater flow equation (Ax = b) over 4 domains</a:t>
            </a: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Dependent variable </a:t>
            </a:r>
            <a:r>
              <a:rPr lang="nl-NL" sz="7400" b="1">
                <a:solidFill>
                  <a:schemeClr val="tx2"/>
                </a:solidFill>
                <a:latin typeface="+mj-lt"/>
              </a:rPr>
              <a:t>x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 (head) and right-hand side </a:t>
            </a:r>
            <a:r>
              <a:rPr lang="nl-NL" sz="7400" b="1">
                <a:solidFill>
                  <a:schemeClr val="tx2"/>
                </a:solidFill>
                <a:latin typeface="+mj-lt"/>
              </a:rPr>
              <a:t>b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 are distributed</a:t>
            </a: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Each process now manages a contiguous set of rows of the system matrix </a:t>
            </a:r>
          </a:p>
          <a:p>
            <a:pPr marL="0" indent="0">
              <a:buNone/>
            </a:pPr>
            <a:r>
              <a:rPr lang="nl-NL" sz="7400">
                <a:solidFill>
                  <a:schemeClr val="tx2"/>
                </a:solidFill>
                <a:latin typeface="+mj-lt"/>
              </a:rPr>
              <a:t>To solve this system:</a:t>
            </a: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choose A = M – N </a:t>
            </a: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M ≈ A and M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ij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 </a:t>
            </a:r>
            <a:endParaRPr lang="nl-NL" sz="7400" baseline="-25000">
              <a:solidFill>
                <a:schemeClr val="tx2"/>
              </a:solidFill>
              <a:latin typeface="+mj-lt"/>
            </a:endParaRP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M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ij 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= 0 for i ≠ j (Block-Jacobi), we use the iterative scheme:</a:t>
            </a:r>
            <a:endParaRPr lang="nl-NL" sz="7400" b="1">
              <a:solidFill>
                <a:schemeClr val="tx2"/>
              </a:solidFill>
              <a:latin typeface="+mj-lt"/>
            </a:endParaRPr>
          </a:p>
          <a:p>
            <a:pPr marL="457200" lvl="1" indent="0">
              <a:buNone/>
            </a:pPr>
            <a:r>
              <a:rPr lang="nl-NL" sz="7400" b="1">
                <a:solidFill>
                  <a:schemeClr val="tx2"/>
                </a:solidFill>
                <a:latin typeface="+mj-lt"/>
              </a:rPr>
              <a:t>	x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i</a:t>
            </a:r>
            <a:r>
              <a:rPr lang="en-US" sz="7400" baseline="30000">
                <a:solidFill>
                  <a:schemeClr val="tx2"/>
                </a:solidFill>
                <a:latin typeface="+mj-lt"/>
              </a:rPr>
              <a:t>k+1</a:t>
            </a:r>
            <a:r>
              <a:rPr lang="en-US" sz="7400">
                <a:solidFill>
                  <a:schemeClr val="tx2"/>
                </a:solidFill>
                <a:latin typeface="+mj-lt"/>
              </a:rPr>
              <a:t> = M</a:t>
            </a:r>
            <a:r>
              <a:rPr lang="en-US" sz="7400" baseline="-25000">
                <a:solidFill>
                  <a:schemeClr val="tx2"/>
                </a:solidFill>
                <a:latin typeface="+mj-lt"/>
              </a:rPr>
              <a:t>ii</a:t>
            </a:r>
            <a:r>
              <a:rPr lang="en-US" sz="7400" baseline="30000">
                <a:solidFill>
                  <a:schemeClr val="tx2"/>
                </a:solidFill>
                <a:latin typeface="+mj-lt"/>
              </a:rPr>
              <a:t>-1</a:t>
            </a:r>
            <a:r>
              <a:rPr lang="en-US" sz="7400">
                <a:solidFill>
                  <a:schemeClr val="tx2"/>
                </a:solidFill>
                <a:latin typeface="+mj-lt"/>
              </a:rPr>
              <a:t> (</a:t>
            </a:r>
            <a:r>
              <a:rPr lang="el-GR" sz="7400">
                <a:solidFill>
                  <a:schemeClr val="tx2"/>
                </a:solidFill>
                <a:latin typeface="+mj-lt"/>
              </a:rPr>
              <a:t>Σ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j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 </a:t>
            </a:r>
            <a:r>
              <a:rPr lang="en-US" sz="7400">
                <a:solidFill>
                  <a:schemeClr val="tx2"/>
                </a:solidFill>
                <a:latin typeface="+mj-lt"/>
              </a:rPr>
              <a:t>N</a:t>
            </a:r>
            <a:r>
              <a:rPr lang="en-US" sz="7400" baseline="-25000">
                <a:solidFill>
                  <a:schemeClr val="tx2"/>
                </a:solidFill>
                <a:latin typeface="+mj-lt"/>
              </a:rPr>
              <a:t>ij</a:t>
            </a:r>
            <a:r>
              <a:rPr lang="nl-NL" sz="7400" b="1">
                <a:solidFill>
                  <a:schemeClr val="tx2"/>
                </a:solidFill>
                <a:latin typeface="+mj-lt"/>
              </a:rPr>
              <a:t>x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j</a:t>
            </a:r>
            <a:r>
              <a:rPr lang="en-US" sz="7400" baseline="30000">
                <a:solidFill>
                  <a:schemeClr val="tx2"/>
                </a:solidFill>
                <a:latin typeface="+mj-lt"/>
              </a:rPr>
              <a:t>k</a:t>
            </a:r>
            <a:r>
              <a:rPr lang="en-US" sz="7400">
                <a:solidFill>
                  <a:schemeClr val="tx2"/>
                </a:solidFill>
                <a:latin typeface="+mj-lt"/>
              </a:rPr>
              <a:t> + </a:t>
            </a:r>
            <a:r>
              <a:rPr lang="en-US" sz="7400" b="1">
                <a:solidFill>
                  <a:schemeClr val="tx2"/>
                </a:solidFill>
                <a:latin typeface="+mj-lt"/>
              </a:rPr>
              <a:t>b</a:t>
            </a:r>
            <a:r>
              <a:rPr lang="en-US" sz="7400" baseline="-25000">
                <a:solidFill>
                  <a:schemeClr val="tx2"/>
                </a:solidFill>
                <a:latin typeface="+mj-lt"/>
              </a:rPr>
              <a:t>i</a:t>
            </a:r>
            <a:r>
              <a:rPr lang="en-US" sz="7400">
                <a:solidFill>
                  <a:schemeClr val="tx2"/>
                </a:solidFill>
                <a:latin typeface="+mj-lt"/>
              </a:rPr>
              <a:t>)</a:t>
            </a:r>
            <a:endParaRPr lang="nl-NL" sz="4300">
              <a:solidFill>
                <a:schemeClr val="tx2"/>
              </a:solidFill>
              <a:latin typeface="+mj-lt"/>
            </a:endParaRPr>
          </a:p>
          <a:p>
            <a:r>
              <a:rPr lang="nl-NL" sz="7400">
                <a:solidFill>
                  <a:schemeClr val="tx2"/>
                </a:solidFill>
                <a:latin typeface="+mj-lt"/>
              </a:rPr>
              <a:t>Does not depend on </a:t>
            </a:r>
            <a:r>
              <a:rPr lang="nl-NL" sz="7400" b="1">
                <a:solidFill>
                  <a:schemeClr val="tx2"/>
                </a:solidFill>
                <a:latin typeface="+mj-lt"/>
              </a:rPr>
              <a:t>x</a:t>
            </a:r>
            <a:r>
              <a:rPr lang="nl-NL" sz="7400" baseline="-25000">
                <a:solidFill>
                  <a:schemeClr val="tx2"/>
                </a:solidFill>
                <a:latin typeface="+mj-lt"/>
              </a:rPr>
              <a:t>j</a:t>
            </a:r>
            <a:r>
              <a:rPr lang="nl-NL" sz="7400" baseline="30000">
                <a:solidFill>
                  <a:schemeClr val="tx2"/>
                </a:solidFill>
                <a:latin typeface="+mj-lt"/>
              </a:rPr>
              <a:t>k+1</a:t>
            </a:r>
            <a:r>
              <a:rPr lang="nl-NL" sz="7400">
                <a:solidFill>
                  <a:schemeClr val="tx2"/>
                </a:solidFill>
                <a:latin typeface="+mj-lt"/>
              </a:rPr>
              <a:t>, hence parallel</a:t>
            </a:r>
            <a:endParaRPr lang="nl-NL" baseline="30000">
              <a:solidFill>
                <a:schemeClr val="tx2"/>
              </a:solidFill>
              <a:latin typeface="+mj-lt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BFC0AA2A-E175-96EF-CA4C-21A19523C96A}"/>
              </a:ext>
            </a:extLst>
          </p:cNvPr>
          <p:cNvGrpSpPr/>
          <p:nvPr/>
        </p:nvGrpSpPr>
        <p:grpSpPr>
          <a:xfrm>
            <a:off x="6936940" y="3653103"/>
            <a:ext cx="4903566" cy="2784141"/>
            <a:chOff x="6936940" y="3653103"/>
            <a:chExt cx="4903566" cy="2784141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46856D89-457F-2228-2057-5D9F71B09F36}"/>
                </a:ext>
              </a:extLst>
            </p:cNvPr>
            <p:cNvGrpSpPr/>
            <p:nvPr/>
          </p:nvGrpSpPr>
          <p:grpSpPr>
            <a:xfrm>
              <a:off x="6936940" y="3653104"/>
              <a:ext cx="2866220" cy="2783890"/>
              <a:chOff x="7941777" y="3526471"/>
              <a:chExt cx="2866220" cy="2783890"/>
            </a:xfrm>
          </p:grpSpPr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DC83328-4BD0-7FAA-BB16-5D0A88B0DB44}"/>
                  </a:ext>
                </a:extLst>
              </p:cNvPr>
              <p:cNvSpPr/>
              <p:nvPr/>
            </p:nvSpPr>
            <p:spPr>
              <a:xfrm>
                <a:off x="8011838" y="3577214"/>
                <a:ext cx="684961" cy="673239"/>
              </a:xfrm>
              <a:prstGeom prst="rect">
                <a:avLst/>
              </a:prstGeom>
              <a:solidFill>
                <a:srgbClr val="FDE72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31" name="Left Bracket 30">
                <a:extLst>
                  <a:ext uri="{FF2B5EF4-FFF2-40B4-BE49-F238E27FC236}">
                    <a16:creationId xmlns:a16="http://schemas.microsoft.com/office/drawing/2014/main" id="{BE5A829B-931B-CC69-E6A5-7BF552D2EEB0}"/>
                  </a:ext>
                </a:extLst>
              </p:cNvPr>
              <p:cNvSpPr/>
              <p:nvPr/>
            </p:nvSpPr>
            <p:spPr>
              <a:xfrm>
                <a:off x="7941777" y="3526472"/>
                <a:ext cx="105301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32" name="Left Bracket 31">
                <a:extLst>
                  <a:ext uri="{FF2B5EF4-FFF2-40B4-BE49-F238E27FC236}">
                    <a16:creationId xmlns:a16="http://schemas.microsoft.com/office/drawing/2014/main" id="{B1B039E8-CBD1-FBDA-6BED-9705C707F0BF}"/>
                  </a:ext>
                </a:extLst>
              </p:cNvPr>
              <p:cNvSpPr/>
              <p:nvPr/>
            </p:nvSpPr>
            <p:spPr>
              <a:xfrm flipH="1">
                <a:off x="10722517" y="3526471"/>
                <a:ext cx="85480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27CB76C5-960E-3211-3EC5-F8CD01DE53DE}"/>
                  </a:ext>
                </a:extLst>
              </p:cNvPr>
              <p:cNvSpPr/>
              <p:nvPr/>
            </p:nvSpPr>
            <p:spPr>
              <a:xfrm>
                <a:off x="8696799" y="4250453"/>
                <a:ext cx="684961" cy="673239"/>
              </a:xfrm>
              <a:prstGeom prst="rect">
                <a:avLst/>
              </a:prstGeom>
              <a:solidFill>
                <a:srgbClr val="39B87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F256F2D8-791A-ED6F-0DB2-A87033D4BD87}"/>
                  </a:ext>
                </a:extLst>
              </p:cNvPr>
              <p:cNvSpPr/>
              <p:nvPr/>
            </p:nvSpPr>
            <p:spPr>
              <a:xfrm>
                <a:off x="9381760" y="4923692"/>
                <a:ext cx="684961" cy="673239"/>
              </a:xfrm>
              <a:prstGeom prst="rect">
                <a:avLst/>
              </a:prstGeom>
              <a:solidFill>
                <a:srgbClr val="2F668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51" name="Rectangle 50">
                <a:extLst>
                  <a:ext uri="{FF2B5EF4-FFF2-40B4-BE49-F238E27FC236}">
                    <a16:creationId xmlns:a16="http://schemas.microsoft.com/office/drawing/2014/main" id="{E913F39C-C1C4-5D4D-8010-F189C391EB15}"/>
                  </a:ext>
                </a:extLst>
              </p:cNvPr>
              <p:cNvSpPr/>
              <p:nvPr/>
            </p:nvSpPr>
            <p:spPr>
              <a:xfrm>
                <a:off x="10066721" y="5596931"/>
                <a:ext cx="684961" cy="673239"/>
              </a:xfrm>
              <a:prstGeom prst="rect">
                <a:avLst/>
              </a:prstGeom>
              <a:solidFill>
                <a:srgbClr val="42005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796BCEBA-8F8B-5F9F-D41A-22E6E5C2223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838" y="4250453"/>
                <a:ext cx="2730392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Straight Connector 59">
                <a:extLst>
                  <a:ext uri="{FF2B5EF4-FFF2-40B4-BE49-F238E27FC236}">
                    <a16:creationId xmlns:a16="http://schemas.microsoft.com/office/drawing/2014/main" id="{C90A0395-B0E5-BB2D-E8BA-958B4C9294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8011838" y="4918667"/>
                <a:ext cx="2730392" cy="15071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Straight Connector 60">
                <a:extLst>
                  <a:ext uri="{FF2B5EF4-FFF2-40B4-BE49-F238E27FC236}">
                    <a16:creationId xmlns:a16="http://schemas.microsoft.com/office/drawing/2014/main" id="{7E56FB46-F9C4-54B9-6C47-94793FA12B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8011838" y="5596930"/>
                <a:ext cx="2730392" cy="0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Straight Connector 61">
                <a:extLst>
                  <a:ext uri="{FF2B5EF4-FFF2-40B4-BE49-F238E27FC236}">
                    <a16:creationId xmlns:a16="http://schemas.microsoft.com/office/drawing/2014/main" id="{B6B83B93-8CED-2AFF-CAA4-50878A1A55A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675213" y="3577214"/>
                <a:ext cx="30351" cy="2692955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Connector 64">
                <a:extLst>
                  <a:ext uri="{FF2B5EF4-FFF2-40B4-BE49-F238E27FC236}">
                    <a16:creationId xmlns:a16="http://schemas.microsoft.com/office/drawing/2014/main" id="{624322D7-BADC-A3B4-0359-CA26E413405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9361742" y="3577214"/>
                <a:ext cx="19820" cy="2692955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Connector 65">
                <a:extLst>
                  <a:ext uri="{FF2B5EF4-FFF2-40B4-BE49-F238E27FC236}">
                    <a16:creationId xmlns:a16="http://schemas.microsoft.com/office/drawing/2014/main" id="{3B0B3771-AA4B-BC90-04BF-5CB98F97752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10031283" y="3577214"/>
                <a:ext cx="45486" cy="2692955"/>
              </a:xfrm>
              <a:prstGeom prst="line">
                <a:avLst/>
              </a:prstGeom>
              <a:ln w="25400">
                <a:solidFill>
                  <a:schemeClr val="tx1"/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1DA1B12B-7058-EC3A-DB22-B262F8701958}"/>
                </a:ext>
              </a:extLst>
            </p:cNvPr>
            <p:cNvSpPr txBox="1"/>
            <p:nvPr/>
          </p:nvSpPr>
          <p:spPr>
            <a:xfrm>
              <a:off x="10704571" y="4679057"/>
              <a:ext cx="43954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sz="4000"/>
                <a:t>=</a:t>
              </a:r>
              <a:endParaRPr lang="nl-NL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E2761838-7ADC-4EFE-5143-5C5385CA9A09}"/>
                </a:ext>
              </a:extLst>
            </p:cNvPr>
            <p:cNvSpPr txBox="1"/>
            <p:nvPr/>
          </p:nvSpPr>
          <p:spPr>
            <a:xfrm>
              <a:off x="7141735" y="3855801"/>
              <a:ext cx="4748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>
                  <a:solidFill>
                    <a:schemeClr val="bg1"/>
                  </a:solidFill>
                </a:rPr>
                <a:t>A</a:t>
              </a:r>
              <a:r>
                <a:rPr lang="nl-NL" baseline="-25000">
                  <a:solidFill>
                    <a:schemeClr val="bg1"/>
                  </a:solidFill>
                </a:rPr>
                <a:t>11</a:t>
              </a:r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2D409AD8-D607-533D-7F15-716E6047A5C4}"/>
                </a:ext>
              </a:extLst>
            </p:cNvPr>
            <p:cNvSpPr txBox="1"/>
            <p:nvPr/>
          </p:nvSpPr>
          <p:spPr>
            <a:xfrm>
              <a:off x="7807169" y="4549135"/>
              <a:ext cx="4748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>
                  <a:solidFill>
                    <a:schemeClr val="bg1"/>
                  </a:solidFill>
                </a:rPr>
                <a:t>A</a:t>
              </a:r>
              <a:r>
                <a:rPr lang="nl-NL" baseline="-25000">
                  <a:solidFill>
                    <a:schemeClr val="bg1"/>
                  </a:solidFill>
                </a:rPr>
                <a:t>22</a:t>
              </a:r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20EFD601-7FC6-5201-20A1-CA5D407504B3}"/>
                </a:ext>
              </a:extLst>
            </p:cNvPr>
            <p:cNvSpPr txBox="1"/>
            <p:nvPr/>
          </p:nvSpPr>
          <p:spPr>
            <a:xfrm>
              <a:off x="8492129" y="5232420"/>
              <a:ext cx="4748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>
                  <a:solidFill>
                    <a:schemeClr val="bg1"/>
                  </a:solidFill>
                </a:rPr>
                <a:t>A</a:t>
              </a:r>
              <a:r>
                <a:rPr lang="nl-NL" baseline="-25000">
                  <a:solidFill>
                    <a:schemeClr val="bg1"/>
                  </a:solidFill>
                </a:rPr>
                <a:t>33</a:t>
              </a:r>
              <a:endParaRPr lang="nl-NL">
                <a:solidFill>
                  <a:schemeClr val="bg1"/>
                </a:solidFill>
              </a:endParaRP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B6A410D9-6B2D-561D-CF28-07C1EB48845C}"/>
                </a:ext>
              </a:extLst>
            </p:cNvPr>
            <p:cNvSpPr txBox="1"/>
            <p:nvPr/>
          </p:nvSpPr>
          <p:spPr>
            <a:xfrm>
              <a:off x="9195717" y="5895612"/>
              <a:ext cx="4748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>
                  <a:solidFill>
                    <a:schemeClr val="bg1"/>
                  </a:solidFill>
                </a:rPr>
                <a:t>A</a:t>
              </a:r>
              <a:r>
                <a:rPr lang="nl-NL" baseline="-25000">
                  <a:solidFill>
                    <a:schemeClr val="bg1"/>
                  </a:solidFill>
                </a:rPr>
                <a:t>44</a:t>
              </a:r>
              <a:endParaRPr lang="nl-NL">
                <a:solidFill>
                  <a:schemeClr val="bg1"/>
                </a:solidFill>
              </a:endParaRPr>
            </a:p>
          </p:txBody>
        </p:sp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ACA33641-EA24-B710-C8DF-4BAAF7B79052}"/>
                </a:ext>
              </a:extLst>
            </p:cNvPr>
            <p:cNvGrpSpPr/>
            <p:nvPr/>
          </p:nvGrpSpPr>
          <p:grpSpPr>
            <a:xfrm>
              <a:off x="10011258" y="3653103"/>
              <a:ext cx="523130" cy="2783889"/>
              <a:chOff x="9850486" y="3100444"/>
              <a:chExt cx="523130" cy="2783889"/>
            </a:xfrm>
          </p:grpSpPr>
          <p:sp>
            <p:nvSpPr>
              <p:cNvPr id="86" name="Left Bracket 85">
                <a:extLst>
                  <a:ext uri="{FF2B5EF4-FFF2-40B4-BE49-F238E27FC236}">
                    <a16:creationId xmlns:a16="http://schemas.microsoft.com/office/drawing/2014/main" id="{335EA650-B308-7A81-294B-B635A238CB66}"/>
                  </a:ext>
                </a:extLst>
              </p:cNvPr>
              <p:cNvSpPr/>
              <p:nvPr/>
            </p:nvSpPr>
            <p:spPr>
              <a:xfrm>
                <a:off x="9850486" y="3100444"/>
                <a:ext cx="105301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87" name="Left Bracket 86">
                <a:extLst>
                  <a:ext uri="{FF2B5EF4-FFF2-40B4-BE49-F238E27FC236}">
                    <a16:creationId xmlns:a16="http://schemas.microsoft.com/office/drawing/2014/main" id="{65A2C2F1-B0A1-C3A0-5A1C-212D115F6946}"/>
                  </a:ext>
                </a:extLst>
              </p:cNvPr>
              <p:cNvSpPr/>
              <p:nvPr/>
            </p:nvSpPr>
            <p:spPr>
              <a:xfrm flipH="1">
                <a:off x="10288136" y="3100444"/>
                <a:ext cx="85480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88" name="Rectangle 87">
                <a:extLst>
                  <a:ext uri="{FF2B5EF4-FFF2-40B4-BE49-F238E27FC236}">
                    <a16:creationId xmlns:a16="http://schemas.microsoft.com/office/drawing/2014/main" id="{5C8F555E-F143-F3BE-AB3F-7EDDA128CD8C}"/>
                  </a:ext>
                </a:extLst>
              </p:cNvPr>
              <p:cNvSpPr/>
              <p:nvPr/>
            </p:nvSpPr>
            <p:spPr>
              <a:xfrm>
                <a:off x="9990468" y="3151187"/>
                <a:ext cx="257476" cy="673239"/>
              </a:xfrm>
              <a:prstGeom prst="rect">
                <a:avLst/>
              </a:prstGeom>
              <a:solidFill>
                <a:srgbClr val="FDE72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89" name="Rectangle 88">
                <a:extLst>
                  <a:ext uri="{FF2B5EF4-FFF2-40B4-BE49-F238E27FC236}">
                    <a16:creationId xmlns:a16="http://schemas.microsoft.com/office/drawing/2014/main" id="{312A6F6C-7BF1-915F-EBFC-0AA110DFF400}"/>
                  </a:ext>
                </a:extLst>
              </p:cNvPr>
              <p:cNvSpPr/>
              <p:nvPr/>
            </p:nvSpPr>
            <p:spPr>
              <a:xfrm>
                <a:off x="9990468" y="3834473"/>
                <a:ext cx="257476" cy="673239"/>
              </a:xfrm>
              <a:prstGeom prst="rect">
                <a:avLst/>
              </a:prstGeom>
              <a:solidFill>
                <a:srgbClr val="39B87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90" name="Rectangle 89">
                <a:extLst>
                  <a:ext uri="{FF2B5EF4-FFF2-40B4-BE49-F238E27FC236}">
                    <a16:creationId xmlns:a16="http://schemas.microsoft.com/office/drawing/2014/main" id="{AA3E9610-F1A0-BD01-F702-4AA6C60D2534}"/>
                  </a:ext>
                </a:extLst>
              </p:cNvPr>
              <p:cNvSpPr/>
              <p:nvPr/>
            </p:nvSpPr>
            <p:spPr>
              <a:xfrm>
                <a:off x="9990468" y="4507712"/>
                <a:ext cx="257476" cy="673239"/>
              </a:xfrm>
              <a:prstGeom prst="rect">
                <a:avLst/>
              </a:prstGeom>
              <a:solidFill>
                <a:srgbClr val="2F668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91" name="Rectangle 90">
                <a:extLst>
                  <a:ext uri="{FF2B5EF4-FFF2-40B4-BE49-F238E27FC236}">
                    <a16:creationId xmlns:a16="http://schemas.microsoft.com/office/drawing/2014/main" id="{D5E4A622-A5ED-D519-F777-C465EFD00036}"/>
                  </a:ext>
                </a:extLst>
              </p:cNvPr>
              <p:cNvSpPr/>
              <p:nvPr/>
            </p:nvSpPr>
            <p:spPr>
              <a:xfrm>
                <a:off x="9990468" y="5180951"/>
                <a:ext cx="257476" cy="673239"/>
              </a:xfrm>
              <a:prstGeom prst="rect">
                <a:avLst/>
              </a:prstGeom>
              <a:solidFill>
                <a:srgbClr val="42005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03" name="TextBox 102">
                <a:extLst>
                  <a:ext uri="{FF2B5EF4-FFF2-40B4-BE49-F238E27FC236}">
                    <a16:creationId xmlns:a16="http://schemas.microsoft.com/office/drawing/2014/main" id="{F66418C5-CE5C-CBF7-CA5D-C87605F67FD4}"/>
                  </a:ext>
                </a:extLst>
              </p:cNvPr>
              <p:cNvSpPr txBox="1"/>
              <p:nvPr/>
            </p:nvSpPr>
            <p:spPr>
              <a:xfrm>
                <a:off x="9945739" y="3287632"/>
                <a:ext cx="3626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x</a:t>
                </a:r>
                <a:r>
                  <a:rPr lang="nl-NL" baseline="-25000">
                    <a:solidFill>
                      <a:schemeClr val="bg1"/>
                    </a:solidFill>
                  </a:rPr>
                  <a:t>1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04" name="TextBox 103">
                <a:extLst>
                  <a:ext uri="{FF2B5EF4-FFF2-40B4-BE49-F238E27FC236}">
                    <a16:creationId xmlns:a16="http://schemas.microsoft.com/office/drawing/2014/main" id="{27D98D82-8F46-5E35-5FEF-2C345CA255DC}"/>
                  </a:ext>
                </a:extLst>
              </p:cNvPr>
              <p:cNvSpPr txBox="1"/>
              <p:nvPr/>
            </p:nvSpPr>
            <p:spPr>
              <a:xfrm>
                <a:off x="9949071" y="3960871"/>
                <a:ext cx="3626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x</a:t>
                </a:r>
                <a:r>
                  <a:rPr lang="nl-NL" baseline="-25000">
                    <a:solidFill>
                      <a:schemeClr val="bg1"/>
                    </a:solidFill>
                  </a:rPr>
                  <a:t>2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8AA5877C-CC88-E429-CCFD-AF70AD05F9CD}"/>
                  </a:ext>
                </a:extLst>
              </p:cNvPr>
              <p:cNvSpPr txBox="1"/>
              <p:nvPr/>
            </p:nvSpPr>
            <p:spPr>
              <a:xfrm>
                <a:off x="9940667" y="4644157"/>
                <a:ext cx="3626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x</a:t>
                </a:r>
                <a:r>
                  <a:rPr lang="nl-NL" baseline="-25000">
                    <a:solidFill>
                      <a:schemeClr val="bg1"/>
                    </a:solidFill>
                  </a:rPr>
                  <a:t>3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06" name="TextBox 105">
                <a:extLst>
                  <a:ext uri="{FF2B5EF4-FFF2-40B4-BE49-F238E27FC236}">
                    <a16:creationId xmlns:a16="http://schemas.microsoft.com/office/drawing/2014/main" id="{02504EF6-5488-699D-9D3D-EB54DA423F63}"/>
                  </a:ext>
                </a:extLst>
              </p:cNvPr>
              <p:cNvSpPr txBox="1"/>
              <p:nvPr/>
            </p:nvSpPr>
            <p:spPr>
              <a:xfrm>
                <a:off x="9939023" y="5327443"/>
                <a:ext cx="362600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x</a:t>
                </a:r>
                <a:r>
                  <a:rPr lang="nl-NL" baseline="-25000">
                    <a:solidFill>
                      <a:schemeClr val="bg1"/>
                    </a:solidFill>
                  </a:rPr>
                  <a:t>4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17" name="Group 116">
              <a:extLst>
                <a:ext uri="{FF2B5EF4-FFF2-40B4-BE49-F238E27FC236}">
                  <a16:creationId xmlns:a16="http://schemas.microsoft.com/office/drawing/2014/main" id="{06B136C1-F686-98F6-71F0-EED15F8E4BC1}"/>
                </a:ext>
              </a:extLst>
            </p:cNvPr>
            <p:cNvGrpSpPr/>
            <p:nvPr/>
          </p:nvGrpSpPr>
          <p:grpSpPr>
            <a:xfrm>
              <a:off x="11317376" y="3653355"/>
              <a:ext cx="523130" cy="2783889"/>
              <a:chOff x="11156604" y="3100696"/>
              <a:chExt cx="523130" cy="2783889"/>
            </a:xfrm>
          </p:grpSpPr>
          <p:sp>
            <p:nvSpPr>
              <p:cNvPr id="107" name="Left Bracket 106">
                <a:extLst>
                  <a:ext uri="{FF2B5EF4-FFF2-40B4-BE49-F238E27FC236}">
                    <a16:creationId xmlns:a16="http://schemas.microsoft.com/office/drawing/2014/main" id="{E452E968-38B0-14F8-E2B2-2DBFA9269603}"/>
                  </a:ext>
                </a:extLst>
              </p:cNvPr>
              <p:cNvSpPr/>
              <p:nvPr/>
            </p:nvSpPr>
            <p:spPr>
              <a:xfrm>
                <a:off x="11156604" y="3100696"/>
                <a:ext cx="105301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08" name="Left Bracket 107">
                <a:extLst>
                  <a:ext uri="{FF2B5EF4-FFF2-40B4-BE49-F238E27FC236}">
                    <a16:creationId xmlns:a16="http://schemas.microsoft.com/office/drawing/2014/main" id="{83D38BBA-3DF2-9FF1-9D78-43E121B953A8}"/>
                  </a:ext>
                </a:extLst>
              </p:cNvPr>
              <p:cNvSpPr/>
              <p:nvPr/>
            </p:nvSpPr>
            <p:spPr>
              <a:xfrm flipH="1">
                <a:off x="11594254" y="3100696"/>
                <a:ext cx="85480" cy="2783889"/>
              </a:xfrm>
              <a:prstGeom prst="leftBracket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09" name="Rectangle 108">
                <a:extLst>
                  <a:ext uri="{FF2B5EF4-FFF2-40B4-BE49-F238E27FC236}">
                    <a16:creationId xmlns:a16="http://schemas.microsoft.com/office/drawing/2014/main" id="{DFF27EB2-58EF-7E14-5FE6-16303236A38C}"/>
                  </a:ext>
                </a:extLst>
              </p:cNvPr>
              <p:cNvSpPr/>
              <p:nvPr/>
            </p:nvSpPr>
            <p:spPr>
              <a:xfrm>
                <a:off x="11296586" y="3151439"/>
                <a:ext cx="257476" cy="673239"/>
              </a:xfrm>
              <a:prstGeom prst="rect">
                <a:avLst/>
              </a:prstGeom>
              <a:solidFill>
                <a:srgbClr val="FDE723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10" name="Rectangle 109">
                <a:extLst>
                  <a:ext uri="{FF2B5EF4-FFF2-40B4-BE49-F238E27FC236}">
                    <a16:creationId xmlns:a16="http://schemas.microsoft.com/office/drawing/2014/main" id="{D799A6EE-1F31-B5A9-6FD2-788BDDA0E49E}"/>
                  </a:ext>
                </a:extLst>
              </p:cNvPr>
              <p:cNvSpPr/>
              <p:nvPr/>
            </p:nvSpPr>
            <p:spPr>
              <a:xfrm>
                <a:off x="11296586" y="3834725"/>
                <a:ext cx="257476" cy="673239"/>
              </a:xfrm>
              <a:prstGeom prst="rect">
                <a:avLst/>
              </a:prstGeom>
              <a:solidFill>
                <a:srgbClr val="39B87B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11" name="Rectangle 110">
                <a:extLst>
                  <a:ext uri="{FF2B5EF4-FFF2-40B4-BE49-F238E27FC236}">
                    <a16:creationId xmlns:a16="http://schemas.microsoft.com/office/drawing/2014/main" id="{71B2E476-B287-61CB-CBAA-80AD4A6E537E}"/>
                  </a:ext>
                </a:extLst>
              </p:cNvPr>
              <p:cNvSpPr/>
              <p:nvPr/>
            </p:nvSpPr>
            <p:spPr>
              <a:xfrm>
                <a:off x="11296586" y="4507964"/>
                <a:ext cx="257476" cy="673239"/>
              </a:xfrm>
              <a:prstGeom prst="rect">
                <a:avLst/>
              </a:prstGeom>
              <a:solidFill>
                <a:srgbClr val="2F668D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12" name="Rectangle 111">
                <a:extLst>
                  <a:ext uri="{FF2B5EF4-FFF2-40B4-BE49-F238E27FC236}">
                    <a16:creationId xmlns:a16="http://schemas.microsoft.com/office/drawing/2014/main" id="{5B017947-E040-1754-99A3-F2D79EB3B639}"/>
                  </a:ext>
                </a:extLst>
              </p:cNvPr>
              <p:cNvSpPr/>
              <p:nvPr/>
            </p:nvSpPr>
            <p:spPr>
              <a:xfrm>
                <a:off x="11296586" y="5181203"/>
                <a:ext cx="257476" cy="673239"/>
              </a:xfrm>
              <a:prstGeom prst="rect">
                <a:avLst/>
              </a:prstGeom>
              <a:solidFill>
                <a:srgbClr val="42005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764C5DEF-FD62-695E-635C-4E68401CAD4E}"/>
                  </a:ext>
                </a:extLst>
              </p:cNvPr>
              <p:cNvSpPr txBox="1"/>
              <p:nvPr/>
            </p:nvSpPr>
            <p:spPr>
              <a:xfrm>
                <a:off x="11241809" y="3287884"/>
                <a:ext cx="3850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b</a:t>
                </a:r>
                <a:r>
                  <a:rPr lang="nl-NL" baseline="-25000">
                    <a:solidFill>
                      <a:schemeClr val="bg1"/>
                    </a:solidFill>
                  </a:rPr>
                  <a:t>1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14" name="TextBox 113">
                <a:extLst>
                  <a:ext uri="{FF2B5EF4-FFF2-40B4-BE49-F238E27FC236}">
                    <a16:creationId xmlns:a16="http://schemas.microsoft.com/office/drawing/2014/main" id="{6B9C4B95-8E50-194A-EF2C-CE1B2A1B8F48}"/>
                  </a:ext>
                </a:extLst>
              </p:cNvPr>
              <p:cNvSpPr txBox="1"/>
              <p:nvPr/>
            </p:nvSpPr>
            <p:spPr>
              <a:xfrm>
                <a:off x="11235093" y="3961123"/>
                <a:ext cx="3850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b</a:t>
                </a:r>
                <a:r>
                  <a:rPr lang="nl-NL" baseline="-25000">
                    <a:solidFill>
                      <a:schemeClr val="bg1"/>
                    </a:solidFill>
                  </a:rPr>
                  <a:t>2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15" name="TextBox 114">
                <a:extLst>
                  <a:ext uri="{FF2B5EF4-FFF2-40B4-BE49-F238E27FC236}">
                    <a16:creationId xmlns:a16="http://schemas.microsoft.com/office/drawing/2014/main" id="{2107D930-B13A-6B28-493E-14602AAD5FDC}"/>
                  </a:ext>
                </a:extLst>
              </p:cNvPr>
              <p:cNvSpPr txBox="1"/>
              <p:nvPr/>
            </p:nvSpPr>
            <p:spPr>
              <a:xfrm>
                <a:off x="11236737" y="4644409"/>
                <a:ext cx="3850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b</a:t>
                </a:r>
                <a:r>
                  <a:rPr lang="nl-NL" baseline="-25000">
                    <a:solidFill>
                      <a:schemeClr val="bg1"/>
                    </a:solidFill>
                  </a:rPr>
                  <a:t>3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BE3AD88F-FDD7-35CD-58AE-331AB944E849}"/>
                  </a:ext>
                </a:extLst>
              </p:cNvPr>
              <p:cNvSpPr txBox="1"/>
              <p:nvPr/>
            </p:nvSpPr>
            <p:spPr>
              <a:xfrm>
                <a:off x="11245141" y="5327695"/>
                <a:ext cx="38504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nl-NL">
                    <a:solidFill>
                      <a:schemeClr val="bg1"/>
                    </a:solidFill>
                  </a:rPr>
                  <a:t>b</a:t>
                </a:r>
                <a:r>
                  <a:rPr lang="nl-NL" baseline="-25000">
                    <a:solidFill>
                      <a:schemeClr val="bg1"/>
                    </a:solidFill>
                  </a:rPr>
                  <a:t>4</a:t>
                </a:r>
                <a:endParaRPr lang="nl-NL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166167F6-8A1E-D162-68B9-888C3D62F841}"/>
              </a:ext>
            </a:extLst>
          </p:cNvPr>
          <p:cNvSpPr/>
          <p:nvPr/>
        </p:nvSpPr>
        <p:spPr>
          <a:xfrm>
            <a:off x="9365202" y="1027906"/>
            <a:ext cx="2612705" cy="1150049"/>
          </a:xfrm>
          <a:prstGeom prst="rect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292C1A87-18E1-763C-0D1C-9126AE3BA603}"/>
              </a:ext>
            </a:extLst>
          </p:cNvPr>
          <p:cNvSpPr/>
          <p:nvPr/>
        </p:nvSpPr>
        <p:spPr>
          <a:xfrm>
            <a:off x="6873084" y="4336388"/>
            <a:ext cx="5037758" cy="749537"/>
          </a:xfrm>
          <a:prstGeom prst="rect">
            <a:avLst/>
          </a:prstGeom>
          <a:noFill/>
          <a:ln w="57150" cap="flat" cmpd="sng" algn="ctr">
            <a:solidFill>
              <a:srgbClr val="C0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3500110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 animBg="1"/>
      <p:bldP spid="141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7355-FF35-4CC6-AC4C-14880046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>
                <a:solidFill>
                  <a:schemeClr val="tx2"/>
                </a:solidFill>
              </a:rPr>
              <a:t>How to get it?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4A57E1-FC5E-4B79-811D-87641220F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4"/>
            <a:ext cx="8291287" cy="475805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>
                <a:solidFill>
                  <a:schemeClr val="tx2"/>
                </a:solidFill>
                <a:latin typeface="+mj-lt"/>
              </a:rPr>
              <a:t>Windows: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Download ‘win64ext.zip’ 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Install through FloPy:</a:t>
            </a:r>
          </a:p>
          <a:p>
            <a:endParaRPr lang="en-US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endParaRPr lang="en-US">
              <a:solidFill>
                <a:schemeClr val="tx2"/>
              </a:solidFill>
              <a:latin typeface="+mj-lt"/>
            </a:endParaRPr>
          </a:p>
          <a:p>
            <a:pPr marL="0" indent="0">
              <a:buNone/>
            </a:pPr>
            <a:r>
              <a:rPr lang="en-US">
                <a:solidFill>
                  <a:schemeClr val="tx2"/>
                </a:solidFill>
                <a:latin typeface="+mj-lt"/>
              </a:rPr>
              <a:t>Linux/Mac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Instructions in the parallel user guide:</a:t>
            </a:r>
          </a:p>
          <a:p>
            <a:pPr marL="0" indent="0">
              <a:buNone/>
            </a:pPr>
            <a:r>
              <a:rPr lang="en-US" sz="1400">
                <a:solidFill>
                  <a:schemeClr val="accent1"/>
                </a:solidFill>
                <a:latin typeface="+mj-lt"/>
              </a:rPr>
              <a:t> https://github.com/MODFLOW-USGS/modflow6/wiki/Parallel-MODFLOW-User-Guide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82961443-5C9A-9A7F-04C8-68104F31620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1053"/>
          <a:stretch/>
        </p:blipFill>
        <p:spPr>
          <a:xfrm>
            <a:off x="7531667" y="4574500"/>
            <a:ext cx="4368801" cy="19183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431B090-A58C-DAAB-6574-C26D4E2CD4A1}"/>
              </a:ext>
            </a:extLst>
          </p:cNvPr>
          <p:cNvSpPr txBox="1"/>
          <p:nvPr/>
        </p:nvSpPr>
        <p:spPr>
          <a:xfrm>
            <a:off x="1197042" y="3429000"/>
            <a:ext cx="5483251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nl-NL"/>
              <a:t>get-modflow --repo modflow6 --ostag win64ext :python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0FC8B7-A3EA-3E8D-0FAA-E34F4BDBA8BF}"/>
              </a:ext>
            </a:extLst>
          </p:cNvPr>
          <p:cNvSpPr txBox="1"/>
          <p:nvPr/>
        </p:nvSpPr>
        <p:spPr>
          <a:xfrm>
            <a:off x="8106962" y="5852476"/>
            <a:ext cx="2045047" cy="369332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none" rtlCol="0">
            <a:spAutoFit/>
          </a:bodyPr>
          <a:lstStyle/>
          <a:p>
            <a:r>
              <a:rPr lang="nl-NL" i="1"/>
              <a:t>under development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947686C-A296-6890-46B1-F10EA21DC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7044" y="256727"/>
            <a:ext cx="5269201" cy="404670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8EF621-8D3B-6354-1486-6BF4D380BC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01971" y="2814052"/>
            <a:ext cx="2217999" cy="747640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</p:spTree>
    <p:extLst>
      <p:ext uri="{BB962C8B-B14F-4D97-AF65-F5344CB8AC3E}">
        <p14:creationId xmlns:p14="http://schemas.microsoft.com/office/powerpoint/2010/main" val="18954858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47355-FF35-4CC6-AC4C-14880046D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b="1">
                <a:solidFill>
                  <a:schemeClr val="tx2"/>
                </a:solidFill>
              </a:rPr>
              <a:t>How to run it?</a:t>
            </a:r>
            <a:endParaRPr lang="en-US" b="1" dirty="0">
              <a:solidFill>
                <a:schemeClr val="tx2"/>
              </a:solidFill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4B4A57E1-FC5E-4B79-811D-87641220FC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6606092" cy="4758055"/>
          </a:xfrm>
        </p:spPr>
        <p:txBody>
          <a:bodyPr>
            <a:normAutofit/>
          </a:bodyPr>
          <a:lstStyle/>
          <a:p>
            <a:r>
              <a:rPr lang="en-US">
                <a:solidFill>
                  <a:schemeClr val="tx2"/>
                </a:solidFill>
                <a:latin typeface="+mj-lt"/>
              </a:rPr>
              <a:t>Partitioning with FloPy:</a:t>
            </a:r>
          </a:p>
          <a:p>
            <a:endParaRPr lang="en-US">
              <a:solidFill>
                <a:schemeClr val="tx2"/>
              </a:solidFill>
              <a:latin typeface="+mj-lt"/>
            </a:endParaRPr>
          </a:p>
          <a:p>
            <a:endParaRPr lang="en-US">
              <a:solidFill>
                <a:schemeClr val="tx2"/>
              </a:solidFill>
              <a:latin typeface="+mj-lt"/>
            </a:endParaRPr>
          </a:p>
          <a:p>
            <a:endParaRPr lang="en-US">
              <a:solidFill>
                <a:schemeClr val="tx2"/>
              </a:solidFill>
              <a:latin typeface="+mj-lt"/>
            </a:endParaRP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Assign models to cores: HPC file</a:t>
            </a:r>
          </a:p>
          <a:p>
            <a:pPr lvl="1"/>
            <a:r>
              <a:rPr lang="en-US">
                <a:solidFill>
                  <a:schemeClr val="tx2"/>
                </a:solidFill>
                <a:latin typeface="+mj-lt"/>
              </a:rPr>
              <a:t>Better load balance</a:t>
            </a:r>
          </a:p>
          <a:p>
            <a:pPr lvl="1"/>
            <a:r>
              <a:rPr lang="en-US">
                <a:solidFill>
                  <a:schemeClr val="tx2"/>
                </a:solidFill>
                <a:latin typeface="+mj-lt"/>
              </a:rPr>
              <a:t>optional</a:t>
            </a:r>
          </a:p>
          <a:p>
            <a:r>
              <a:rPr lang="en-US">
                <a:solidFill>
                  <a:schemeClr val="tx2"/>
                </a:solidFill>
                <a:latin typeface="+mj-lt"/>
              </a:rPr>
              <a:t>Run parallel simulation:</a:t>
            </a:r>
            <a:endParaRPr lang="en-US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4191AB1-0327-A5C5-B236-ED2962FCF23B}"/>
              </a:ext>
            </a:extLst>
          </p:cNvPr>
          <p:cNvSpPr txBox="1"/>
          <p:nvPr/>
        </p:nvSpPr>
        <p:spPr>
          <a:xfrm>
            <a:off x="6501655" y="2403074"/>
            <a:ext cx="5142603" cy="1107996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nl-NL" sz="11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create splitter using base simulation</a:t>
            </a:r>
            <a:endParaRPr lang="nl-NL" sz="11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mfsplit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flopy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l-NL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mf6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l-NL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utils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l-NL" sz="1100" b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Mf6Splitter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base_sim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l-NL" sz="11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generate a splitting mask for the nr. of domains</a:t>
            </a:r>
            <a:endParaRPr lang="nl-NL" sz="11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split_array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mfsplit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l-NL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optimize_splitting_mask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nparts</a:t>
            </a:r>
            <a:r>
              <a:rPr lang="nl-NL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nr_domains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nl-NL" sz="1100" b="0">
                <a:solidFill>
                  <a:srgbClr val="6A9955"/>
                </a:solidFill>
                <a:effectLst/>
                <a:latin typeface="Consolas" panose="020B0609020204030204" pitchFamily="49" charset="0"/>
              </a:rPr>
              <a:t># split the base model</a:t>
            </a:r>
            <a:endParaRPr lang="nl-NL" sz="1100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  <a:p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parallel_sim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mfsplit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nl-NL" sz="1100" b="0">
                <a:solidFill>
                  <a:srgbClr val="DCDCAA"/>
                </a:solidFill>
                <a:effectLst/>
                <a:latin typeface="Consolas" panose="020B0609020204030204" pitchFamily="49" charset="0"/>
              </a:rPr>
              <a:t>split_model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nl-NL" sz="1100" b="0">
                <a:solidFill>
                  <a:srgbClr val="9CDCFE"/>
                </a:solidFill>
                <a:effectLst/>
                <a:latin typeface="Consolas" panose="020B0609020204030204" pitchFamily="49" charset="0"/>
              </a:rPr>
              <a:t>split_array</a:t>
            </a:r>
            <a:r>
              <a:rPr lang="nl-NL" sz="1100" b="0">
                <a:solidFill>
                  <a:srgbClr val="CCCCCC"/>
                </a:solidFill>
                <a:effectLst/>
                <a:latin typeface="Consolas" panose="020B0609020204030204" pitchFamily="49" charset="0"/>
              </a:rPr>
              <a:t>)</a:t>
            </a:r>
            <a:endParaRPr lang="nl-NL" b="0">
              <a:solidFill>
                <a:srgbClr val="CCCCCC"/>
              </a:solidFill>
              <a:effectLst/>
              <a:latin typeface="Consolas" panose="020B0609020204030204" pitchFamily="49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1536EE9F-4C11-9793-1B41-CEF50EA77D5D}"/>
              </a:ext>
            </a:extLst>
          </p:cNvPr>
          <p:cNvGrpSpPr/>
          <p:nvPr/>
        </p:nvGrpSpPr>
        <p:grpSpPr>
          <a:xfrm>
            <a:off x="1562101" y="2492599"/>
            <a:ext cx="4190513" cy="953923"/>
            <a:chOff x="1562101" y="2492599"/>
            <a:chExt cx="4190513" cy="953923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9EEF9EC-6634-1A24-C0DD-55F2D3327FCF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1562101" y="2492599"/>
              <a:ext cx="1558046" cy="953923"/>
              <a:chOff x="838200" y="1367621"/>
              <a:chExt cx="4732283" cy="2773150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34E23D45-4BB0-0603-6254-C6C0A6B7439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9407"/>
              <a:stretch/>
            </p:blipFill>
            <p:spPr>
              <a:xfrm>
                <a:off x="838200" y="1367621"/>
                <a:ext cx="4732283" cy="2773150"/>
              </a:xfrm>
              <a:prstGeom prst="rect">
                <a:avLst/>
              </a:prstGeom>
            </p:spPr>
          </p:pic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098EBDF0-2229-BBAC-9A81-E8F620579BEE}"/>
                  </a:ext>
                </a:extLst>
              </p:cNvPr>
              <p:cNvSpPr/>
              <p:nvPr/>
            </p:nvSpPr>
            <p:spPr>
              <a:xfrm>
                <a:off x="2767263" y="1367621"/>
                <a:ext cx="1191126" cy="16039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/>
              </a:p>
            </p:txBody>
          </p:sp>
        </p:grpSp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085C638A-D119-B635-D65A-7E865310D4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194568" y="2515498"/>
              <a:ext cx="1558046" cy="918997"/>
            </a:xfrm>
            <a:prstGeom prst="rect">
              <a:avLst/>
            </a:prstGeom>
          </p:spPr>
        </p:pic>
        <p:sp>
          <p:nvSpPr>
            <p:cNvPr id="12" name="Arrow: Right 11">
              <a:extLst>
                <a:ext uri="{FF2B5EF4-FFF2-40B4-BE49-F238E27FC236}">
                  <a16:creationId xmlns:a16="http://schemas.microsoft.com/office/drawing/2014/main" id="{4A56D87C-24A3-D08A-5F46-B42D7E10F0F1}"/>
                </a:ext>
              </a:extLst>
            </p:cNvPr>
            <p:cNvSpPr/>
            <p:nvPr/>
          </p:nvSpPr>
          <p:spPr>
            <a:xfrm>
              <a:off x="3345630" y="2860251"/>
              <a:ext cx="674165" cy="237952"/>
            </a:xfrm>
            <a:prstGeom prst="rightArrow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C3E504F9-3A19-02E8-7EA8-AE133086B45B}"/>
              </a:ext>
            </a:extLst>
          </p:cNvPr>
          <p:cNvSpPr txBox="1"/>
          <p:nvPr/>
        </p:nvSpPr>
        <p:spPr>
          <a:xfrm>
            <a:off x="1350086" y="5810302"/>
            <a:ext cx="5405716" cy="400110"/>
          </a:xfrm>
          <a:prstGeom prst="rect">
            <a:avLst/>
          </a:pr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nl-NL" sz="2000">
                <a:solidFill>
                  <a:schemeClr val="tx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D:\&gt; mpiexec.exe -np 8 mf6.exe -p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F0FC9A-C3DB-BFBA-B461-E643755D28B4}"/>
              </a:ext>
            </a:extLst>
          </p:cNvPr>
          <p:cNvGrpSpPr/>
          <p:nvPr/>
        </p:nvGrpSpPr>
        <p:grpSpPr>
          <a:xfrm>
            <a:off x="6549791" y="3679312"/>
            <a:ext cx="5241040" cy="3070400"/>
            <a:chOff x="6549791" y="3787600"/>
            <a:chExt cx="5241040" cy="30704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489FE93A-F7A6-3153-4D17-6972212D884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352431" y="4162425"/>
              <a:ext cx="2438400" cy="269557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1F8FD0E-1416-97C0-4307-99B45471C6C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625031" y="4162425"/>
              <a:ext cx="2447925" cy="847725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B50DF4B-ADC1-1CA0-7EDE-EC650B95854A}"/>
                </a:ext>
              </a:extLst>
            </p:cNvPr>
            <p:cNvSpPr txBox="1"/>
            <p:nvPr/>
          </p:nvSpPr>
          <p:spPr>
            <a:xfrm>
              <a:off x="6549791" y="3793093"/>
              <a:ext cx="133183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b="1"/>
                <a:t>mfsim.nam: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848F130-9675-9EB5-339C-CB46C3EC0D4D}"/>
                </a:ext>
              </a:extLst>
            </p:cNvPr>
            <p:cNvSpPr txBox="1"/>
            <p:nvPr/>
          </p:nvSpPr>
          <p:spPr>
            <a:xfrm>
              <a:off x="9223212" y="3787600"/>
              <a:ext cx="9877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nl-NL" b="1"/>
                <a:t>sim.hpc:</a:t>
              </a:r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12B03201-29BD-8A78-B624-CE676E8E194F}"/>
                </a:ext>
              </a:extLst>
            </p:cNvPr>
            <p:cNvSpPr/>
            <p:nvPr/>
          </p:nvSpPr>
          <p:spPr>
            <a:xfrm>
              <a:off x="8064602" y="4477805"/>
              <a:ext cx="815480" cy="322729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78BD07C3-C56B-FCC7-E223-AE193F709D3D}"/>
                </a:ext>
              </a:extLst>
            </p:cNvPr>
            <p:cNvSpPr/>
            <p:nvPr/>
          </p:nvSpPr>
          <p:spPr>
            <a:xfrm>
              <a:off x="9352431" y="4848785"/>
              <a:ext cx="1628663" cy="2009215"/>
            </a:xfrm>
            <a:prstGeom prst="rect">
              <a:avLst/>
            </a:prstGeom>
            <a:solidFill>
              <a:schemeClr val="accent4">
                <a:alpha val="30000"/>
              </a:schemeClr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4D6160B-3B7A-8004-E9F4-916FA966DB4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85300" y="1689894"/>
            <a:ext cx="4098199" cy="3242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55130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2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EAA71-8433-2C5B-B140-1691ABD32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Notebook</a:t>
            </a:r>
            <a:endParaRPr lang="en-US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CD5EA375-D174-6BD4-FA9F-B71417C3267A}"/>
              </a:ext>
            </a:extLst>
          </p:cNvPr>
          <p:cNvGrpSpPr/>
          <p:nvPr/>
        </p:nvGrpSpPr>
        <p:grpSpPr>
          <a:xfrm>
            <a:off x="7434699" y="1457242"/>
            <a:ext cx="4208350" cy="5088104"/>
            <a:chOff x="7125466" y="365125"/>
            <a:chExt cx="4208350" cy="5088104"/>
          </a:xfrm>
        </p:grpSpPr>
        <p:cxnSp>
          <p:nvCxnSpPr>
            <p:cNvPr id="4" name="Connector: Elbow 77">
              <a:extLst>
                <a:ext uri="{FF2B5EF4-FFF2-40B4-BE49-F238E27FC236}">
                  <a16:creationId xmlns:a16="http://schemas.microsoft.com/office/drawing/2014/main" id="{32C92F8C-869F-570D-524B-C759556858C4}"/>
                </a:ext>
              </a:extLst>
            </p:cNvPr>
            <p:cNvCxnSpPr>
              <a:cxnSpLocks/>
              <a:endCxn id="17" idx="3"/>
            </p:cNvCxnSpPr>
            <p:nvPr/>
          </p:nvCxnSpPr>
          <p:spPr>
            <a:xfrm rot="5400000" flipH="1" flipV="1">
              <a:off x="9275519" y="3992768"/>
              <a:ext cx="1501680" cy="873651"/>
            </a:xfrm>
            <a:prstGeom prst="bentConnector4">
              <a:avLst>
                <a:gd name="adj1" fmla="val -1833"/>
                <a:gd name="adj2" fmla="val 138982"/>
              </a:avLst>
            </a:prstGeom>
            <a:ln w="31750">
              <a:solidFill>
                <a:srgbClr val="FF85F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Elbow Connector 21">
              <a:extLst>
                <a:ext uri="{FF2B5EF4-FFF2-40B4-BE49-F238E27FC236}">
                  <a16:creationId xmlns:a16="http://schemas.microsoft.com/office/drawing/2014/main" id="{0AAA82F0-3B69-BFE7-B266-70291F74AD67}"/>
                </a:ext>
              </a:extLst>
            </p:cNvPr>
            <p:cNvCxnSpPr>
              <a:cxnSpLocks/>
              <a:endCxn id="15" idx="3"/>
            </p:cNvCxnSpPr>
            <p:nvPr/>
          </p:nvCxnSpPr>
          <p:spPr>
            <a:xfrm rot="5400000" flipH="1" flipV="1">
              <a:off x="9198729" y="3519920"/>
              <a:ext cx="1661110" cy="867802"/>
            </a:xfrm>
            <a:prstGeom prst="bentConnector4">
              <a:avLst>
                <a:gd name="adj1" fmla="val 4265"/>
                <a:gd name="adj2" fmla="val 127417"/>
              </a:avLst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Rounded Rectangle 27">
              <a:extLst>
                <a:ext uri="{FF2B5EF4-FFF2-40B4-BE49-F238E27FC236}">
                  <a16:creationId xmlns:a16="http://schemas.microsoft.com/office/drawing/2014/main" id="{E159B7AE-6D39-54A5-F8DC-27721A8891E0}"/>
                </a:ext>
              </a:extLst>
            </p:cNvPr>
            <p:cNvSpPr/>
            <p:nvPr/>
          </p:nvSpPr>
          <p:spPr>
            <a:xfrm>
              <a:off x="7125466" y="365125"/>
              <a:ext cx="1316639" cy="351600"/>
            </a:xfrm>
            <a:prstGeom prst="round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Simulation</a:t>
              </a:r>
            </a:p>
          </p:txBody>
        </p:sp>
        <p:sp>
          <p:nvSpPr>
            <p:cNvPr id="8" name="Rounded Rectangle 28">
              <a:extLst>
                <a:ext uri="{FF2B5EF4-FFF2-40B4-BE49-F238E27FC236}">
                  <a16:creationId xmlns:a16="http://schemas.microsoft.com/office/drawing/2014/main" id="{918032A3-B0BF-7AD3-42A4-0C7B3B318437}"/>
                </a:ext>
              </a:extLst>
            </p:cNvPr>
            <p:cNvSpPr/>
            <p:nvPr/>
          </p:nvSpPr>
          <p:spPr>
            <a:xfrm>
              <a:off x="8057904" y="1348624"/>
              <a:ext cx="1270640" cy="351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Numerical  Solution 1</a:t>
              </a:r>
            </a:p>
          </p:txBody>
        </p:sp>
        <p:sp>
          <p:nvSpPr>
            <p:cNvPr id="9" name="Rounded Rectangle 29">
              <a:extLst>
                <a:ext uri="{FF2B5EF4-FFF2-40B4-BE49-F238E27FC236}">
                  <a16:creationId xmlns:a16="http://schemas.microsoft.com/office/drawing/2014/main" id="{868726F5-93C8-9AFE-C3DD-FCBE9A5323E6}"/>
                </a:ext>
              </a:extLst>
            </p:cNvPr>
            <p:cNvSpPr/>
            <p:nvPr/>
          </p:nvSpPr>
          <p:spPr>
            <a:xfrm>
              <a:off x="8931556" y="1797965"/>
              <a:ext cx="1537474" cy="35160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Groundwater Flow Model 1</a:t>
              </a:r>
            </a:p>
          </p:txBody>
        </p:sp>
        <p:sp>
          <p:nvSpPr>
            <p:cNvPr id="10" name="Rounded Rectangle 30">
              <a:extLst>
                <a:ext uri="{FF2B5EF4-FFF2-40B4-BE49-F238E27FC236}">
                  <a16:creationId xmlns:a16="http://schemas.microsoft.com/office/drawing/2014/main" id="{76EC7304-E9AA-BAAE-E8B7-CAEFA2396937}"/>
                </a:ext>
              </a:extLst>
            </p:cNvPr>
            <p:cNvSpPr/>
            <p:nvPr/>
          </p:nvSpPr>
          <p:spPr>
            <a:xfrm>
              <a:off x="8052061" y="821226"/>
              <a:ext cx="1270638" cy="351600"/>
            </a:xfrm>
            <a:prstGeom prst="round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Temporal Discretization</a:t>
              </a:r>
            </a:p>
          </p:txBody>
        </p:sp>
        <p:cxnSp>
          <p:nvCxnSpPr>
            <p:cNvPr id="11" name="Elbow Connector 31">
              <a:extLst>
                <a:ext uri="{FF2B5EF4-FFF2-40B4-BE49-F238E27FC236}">
                  <a16:creationId xmlns:a16="http://schemas.microsoft.com/office/drawing/2014/main" id="{3488CDF1-E114-72FF-2573-BFD1CC25D879}"/>
                </a:ext>
              </a:extLst>
            </p:cNvPr>
            <p:cNvCxnSpPr>
              <a:stCxn id="7" idx="2"/>
              <a:endCxn id="8" idx="1"/>
            </p:cNvCxnSpPr>
            <p:nvPr/>
          </p:nvCxnSpPr>
          <p:spPr>
            <a:xfrm rot="16200000" flipH="1">
              <a:off x="7516998" y="983514"/>
              <a:ext cx="807699" cy="274120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Elbow Connector 44">
              <a:extLst>
                <a:ext uri="{FF2B5EF4-FFF2-40B4-BE49-F238E27FC236}">
                  <a16:creationId xmlns:a16="http://schemas.microsoft.com/office/drawing/2014/main" id="{7290AC01-E8A4-A2BC-8E92-3647ABE8D12E}"/>
                </a:ext>
              </a:extLst>
            </p:cNvPr>
            <p:cNvCxnSpPr>
              <a:stCxn id="7" idx="2"/>
              <a:endCxn id="10" idx="1"/>
            </p:cNvCxnSpPr>
            <p:nvPr/>
          </p:nvCxnSpPr>
          <p:spPr>
            <a:xfrm rot="16200000" flipH="1">
              <a:off x="7777775" y="722739"/>
              <a:ext cx="280301" cy="268277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Elbow Connector 45">
              <a:extLst>
                <a:ext uri="{FF2B5EF4-FFF2-40B4-BE49-F238E27FC236}">
                  <a16:creationId xmlns:a16="http://schemas.microsoft.com/office/drawing/2014/main" id="{846CF4E4-727F-3D00-FDEF-5132C72AE89E}"/>
                </a:ext>
              </a:extLst>
            </p:cNvPr>
            <p:cNvCxnSpPr>
              <a:cxnSpLocks/>
              <a:stCxn id="8" idx="2"/>
              <a:endCxn id="9" idx="1"/>
            </p:cNvCxnSpPr>
            <p:nvPr/>
          </p:nvCxnSpPr>
          <p:spPr>
            <a:xfrm rot="16200000" flipH="1">
              <a:off x="8675622" y="1717831"/>
              <a:ext cx="273541" cy="238331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Rounded Rectangle 50">
              <a:extLst>
                <a:ext uri="{FF2B5EF4-FFF2-40B4-BE49-F238E27FC236}">
                  <a16:creationId xmlns:a16="http://schemas.microsoft.com/office/drawing/2014/main" id="{D25B0077-D764-7F87-99F4-E32FC9689914}"/>
                </a:ext>
              </a:extLst>
            </p:cNvPr>
            <p:cNvSpPr/>
            <p:nvPr/>
          </p:nvSpPr>
          <p:spPr>
            <a:xfrm>
              <a:off x="8052059" y="2498125"/>
              <a:ext cx="1270640" cy="351600"/>
            </a:xfrm>
            <a:prstGeom prst="roundRect">
              <a:avLst/>
            </a:prstGeom>
            <a:solidFill>
              <a:schemeClr val="accent6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Numerical  Solution 2</a:t>
              </a:r>
            </a:p>
          </p:txBody>
        </p:sp>
        <p:sp>
          <p:nvSpPr>
            <p:cNvPr id="15" name="Rounded Rectangle 51">
              <a:extLst>
                <a:ext uri="{FF2B5EF4-FFF2-40B4-BE49-F238E27FC236}">
                  <a16:creationId xmlns:a16="http://schemas.microsoft.com/office/drawing/2014/main" id="{59F36299-E6E6-0980-6D20-D929C411DC85}"/>
                </a:ext>
              </a:extLst>
            </p:cNvPr>
            <p:cNvSpPr/>
            <p:nvPr/>
          </p:nvSpPr>
          <p:spPr>
            <a:xfrm>
              <a:off x="8925711" y="2947466"/>
              <a:ext cx="1537474" cy="35160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Groundwater Transport Model 1</a:t>
              </a:r>
            </a:p>
          </p:txBody>
        </p:sp>
        <p:cxnSp>
          <p:nvCxnSpPr>
            <p:cNvPr id="16" name="Elbow Connector 52">
              <a:extLst>
                <a:ext uri="{FF2B5EF4-FFF2-40B4-BE49-F238E27FC236}">
                  <a16:creationId xmlns:a16="http://schemas.microsoft.com/office/drawing/2014/main" id="{DD2132C7-3874-8B03-9647-4F1B2365E9E9}"/>
                </a:ext>
              </a:extLst>
            </p:cNvPr>
            <p:cNvCxnSpPr>
              <a:cxnSpLocks/>
              <a:stCxn id="14" idx="2"/>
              <a:endCxn id="15" idx="1"/>
            </p:cNvCxnSpPr>
            <p:nvPr/>
          </p:nvCxnSpPr>
          <p:spPr>
            <a:xfrm rot="16200000" flipH="1">
              <a:off x="8669777" y="2867332"/>
              <a:ext cx="273541" cy="238331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Rounded Rectangle 53">
              <a:extLst>
                <a:ext uri="{FF2B5EF4-FFF2-40B4-BE49-F238E27FC236}">
                  <a16:creationId xmlns:a16="http://schemas.microsoft.com/office/drawing/2014/main" id="{2213B299-79EF-2112-63E7-7EA49AF45590}"/>
                </a:ext>
              </a:extLst>
            </p:cNvPr>
            <p:cNvSpPr/>
            <p:nvPr/>
          </p:nvSpPr>
          <p:spPr>
            <a:xfrm>
              <a:off x="8925711" y="3502953"/>
              <a:ext cx="1537474" cy="351600"/>
            </a:xfrm>
            <a:prstGeom prst="roundRect">
              <a:avLst/>
            </a:prstGeom>
            <a:solidFill>
              <a:schemeClr val="accent4">
                <a:lumMod val="60000"/>
                <a:lumOff val="40000"/>
              </a:schemeClr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Groundwater Transport Model 2</a:t>
              </a:r>
            </a:p>
          </p:txBody>
        </p:sp>
        <p:cxnSp>
          <p:nvCxnSpPr>
            <p:cNvPr id="18" name="Elbow Connector 54">
              <a:extLst>
                <a:ext uri="{FF2B5EF4-FFF2-40B4-BE49-F238E27FC236}">
                  <a16:creationId xmlns:a16="http://schemas.microsoft.com/office/drawing/2014/main" id="{8CE0575D-E58F-4B22-C12A-3BEB151205FC}"/>
                </a:ext>
              </a:extLst>
            </p:cNvPr>
            <p:cNvCxnSpPr>
              <a:cxnSpLocks/>
              <a:stCxn id="14" idx="2"/>
              <a:endCxn id="17" idx="1"/>
            </p:cNvCxnSpPr>
            <p:nvPr/>
          </p:nvCxnSpPr>
          <p:spPr>
            <a:xfrm rot="16200000" flipH="1">
              <a:off x="8392030" y="3145076"/>
              <a:ext cx="829028" cy="238331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Elbow Connector 57">
              <a:extLst>
                <a:ext uri="{FF2B5EF4-FFF2-40B4-BE49-F238E27FC236}">
                  <a16:creationId xmlns:a16="http://schemas.microsoft.com/office/drawing/2014/main" id="{5C5E6573-DC78-B82A-D2AA-3397B3ECF18F}"/>
                </a:ext>
              </a:extLst>
            </p:cNvPr>
            <p:cNvCxnSpPr>
              <a:cxnSpLocks/>
              <a:stCxn id="7" idx="2"/>
              <a:endCxn id="14" idx="1"/>
            </p:cNvCxnSpPr>
            <p:nvPr/>
          </p:nvCxnSpPr>
          <p:spPr>
            <a:xfrm rot="16200000" flipH="1">
              <a:off x="6939322" y="1561188"/>
              <a:ext cx="1957200" cy="268273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ounded Rectangle 58">
              <a:extLst>
                <a:ext uri="{FF2B5EF4-FFF2-40B4-BE49-F238E27FC236}">
                  <a16:creationId xmlns:a16="http://schemas.microsoft.com/office/drawing/2014/main" id="{134D8BC9-3B67-289E-0AD8-C15951044116}"/>
                </a:ext>
              </a:extLst>
            </p:cNvPr>
            <p:cNvSpPr/>
            <p:nvPr/>
          </p:nvSpPr>
          <p:spPr>
            <a:xfrm>
              <a:off x="8057906" y="4608576"/>
              <a:ext cx="1537474" cy="351600"/>
            </a:xfrm>
            <a:prstGeom prst="roundRect">
              <a:avLst/>
            </a:prstGeom>
            <a:solidFill>
              <a:srgbClr val="FF85FF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GWF-GWT </a:t>
              </a:r>
            </a:p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Exchange 1</a:t>
              </a:r>
            </a:p>
          </p:txBody>
        </p:sp>
        <p:sp>
          <p:nvSpPr>
            <p:cNvPr id="21" name="Rounded Rectangle 59">
              <a:extLst>
                <a:ext uri="{FF2B5EF4-FFF2-40B4-BE49-F238E27FC236}">
                  <a16:creationId xmlns:a16="http://schemas.microsoft.com/office/drawing/2014/main" id="{7AD2255B-B10D-12E4-0E34-C0DC01249399}"/>
                </a:ext>
              </a:extLst>
            </p:cNvPr>
            <p:cNvSpPr/>
            <p:nvPr/>
          </p:nvSpPr>
          <p:spPr>
            <a:xfrm>
              <a:off x="8052060" y="5101629"/>
              <a:ext cx="1537474" cy="351600"/>
            </a:xfrm>
            <a:prstGeom prst="roundRect">
              <a:avLst/>
            </a:prstGeom>
            <a:solidFill>
              <a:srgbClr val="FF85FF"/>
            </a:solidFill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GWF-GWT  </a:t>
              </a:r>
            </a:p>
            <a:p>
              <a:pPr algn="ctr" defTabSz="457182"/>
              <a:r>
                <a:rPr lang="en-US" sz="1000" b="1" dirty="0">
                  <a:solidFill>
                    <a:prstClr val="black"/>
                  </a:solidFill>
                  <a:latin typeface="Arial"/>
                  <a:cs typeface="Arial"/>
                </a:rPr>
                <a:t>Exchange 2</a:t>
              </a:r>
            </a:p>
          </p:txBody>
        </p:sp>
        <p:cxnSp>
          <p:nvCxnSpPr>
            <p:cNvPr id="22" name="Elbow Connector 60">
              <a:extLst>
                <a:ext uri="{FF2B5EF4-FFF2-40B4-BE49-F238E27FC236}">
                  <a16:creationId xmlns:a16="http://schemas.microsoft.com/office/drawing/2014/main" id="{039B012A-E072-0A31-30B1-9F64A4E5E323}"/>
                </a:ext>
              </a:extLst>
            </p:cNvPr>
            <p:cNvCxnSpPr>
              <a:cxnSpLocks/>
              <a:stCxn id="7" idx="2"/>
              <a:endCxn id="20" idx="1"/>
            </p:cNvCxnSpPr>
            <p:nvPr/>
          </p:nvCxnSpPr>
          <p:spPr>
            <a:xfrm rot="16200000" flipH="1">
              <a:off x="5887021" y="2613490"/>
              <a:ext cx="4067651" cy="274120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Elbow Connector 61">
              <a:extLst>
                <a:ext uri="{FF2B5EF4-FFF2-40B4-BE49-F238E27FC236}">
                  <a16:creationId xmlns:a16="http://schemas.microsoft.com/office/drawing/2014/main" id="{0D0037A3-42D5-AFE7-0CAA-5E782E7CC927}"/>
                </a:ext>
              </a:extLst>
            </p:cNvPr>
            <p:cNvCxnSpPr>
              <a:cxnSpLocks/>
              <a:stCxn id="7" idx="2"/>
              <a:endCxn id="21" idx="1"/>
            </p:cNvCxnSpPr>
            <p:nvPr/>
          </p:nvCxnSpPr>
          <p:spPr>
            <a:xfrm rot="16200000" flipH="1">
              <a:off x="5637571" y="2862940"/>
              <a:ext cx="4560704" cy="268274"/>
            </a:xfrm>
            <a:prstGeom prst="bentConnector2">
              <a:avLst/>
            </a:prstGeom>
            <a:ln w="31750">
              <a:solidFill>
                <a:schemeClr val="tx1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031612-984E-1870-3125-6465982B633C}"/>
                </a:ext>
              </a:extLst>
            </p:cNvPr>
            <p:cNvCxnSpPr>
              <a:cxnSpLocks/>
            </p:cNvCxnSpPr>
            <p:nvPr/>
          </p:nvCxnSpPr>
          <p:spPr>
            <a:xfrm>
              <a:off x="9589533" y="4840362"/>
              <a:ext cx="1620016" cy="0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3B247C2-A22C-149A-9BC4-4798650CEC8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196735" y="2043404"/>
              <a:ext cx="12814" cy="2796958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A751E262-8000-96EC-9A22-BBC5CD0F7AC8}"/>
                </a:ext>
              </a:extLst>
            </p:cNvPr>
            <p:cNvCxnSpPr>
              <a:cxnSpLocks/>
            </p:cNvCxnSpPr>
            <p:nvPr/>
          </p:nvCxnSpPr>
          <p:spPr>
            <a:xfrm>
              <a:off x="10463185" y="2043404"/>
              <a:ext cx="746364" cy="0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C0BBAA26-5BEB-24A1-AC81-D871EC7DF778}"/>
                </a:ext>
              </a:extLst>
            </p:cNvPr>
            <p:cNvCxnSpPr>
              <a:cxnSpLocks/>
            </p:cNvCxnSpPr>
            <p:nvPr/>
          </p:nvCxnSpPr>
          <p:spPr>
            <a:xfrm>
              <a:off x="9555181" y="5328219"/>
              <a:ext cx="1778635" cy="0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4EE6D84C-D846-6527-82D7-2E116B91537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1327410" y="1903445"/>
              <a:ext cx="6406" cy="3424774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3E35216-E030-A92B-75CC-AE5DE86B5BB8}"/>
                </a:ext>
              </a:extLst>
            </p:cNvPr>
            <p:cNvCxnSpPr>
              <a:cxnSpLocks/>
            </p:cNvCxnSpPr>
            <p:nvPr/>
          </p:nvCxnSpPr>
          <p:spPr>
            <a:xfrm>
              <a:off x="10463185" y="1903445"/>
              <a:ext cx="864225" cy="0"/>
            </a:xfrm>
            <a:prstGeom prst="line">
              <a:avLst/>
            </a:prstGeom>
            <a:ln w="31750">
              <a:solidFill>
                <a:srgbClr val="FF85FF"/>
              </a:solidFill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1" name="Picture 30">
            <a:extLst>
              <a:ext uri="{FF2B5EF4-FFF2-40B4-BE49-F238E27FC236}">
                <a16:creationId xmlns:a16="http://schemas.microsoft.com/office/drawing/2014/main" id="{20574B39-C65E-9264-C4D2-6FBF7B995A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4090" y="1729384"/>
            <a:ext cx="6426092" cy="4698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040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1873</TotalTime>
  <Words>427</Words>
  <Application>Microsoft Office PowerPoint</Application>
  <PresentationFormat>Widescreen</PresentationFormat>
  <Paragraphs>88</Paragraphs>
  <Slides>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Consolas</vt:lpstr>
      <vt:lpstr>Courier New</vt:lpstr>
      <vt:lpstr>Office Theme</vt:lpstr>
      <vt:lpstr>Extended MODFLOW Parallel Computing and NetCDF</vt:lpstr>
      <vt:lpstr>Motivation</vt:lpstr>
      <vt:lpstr>Strategy: Domain Decomposition</vt:lpstr>
      <vt:lpstr>Parallel Solution</vt:lpstr>
      <vt:lpstr>How to get it?</vt:lpstr>
      <vt:lpstr>How to run it?</vt:lpstr>
      <vt:lpstr>Notebook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Overview of MODFLOW 6</dc:title>
  <dc:creator>Langevin, Christian D</dc:creator>
  <cp:lastModifiedBy>Martijn Russcher</cp:lastModifiedBy>
  <cp:revision>63</cp:revision>
  <dcterms:created xsi:type="dcterms:W3CDTF">2023-07-05T16:42:12Z</dcterms:created>
  <dcterms:modified xsi:type="dcterms:W3CDTF">2024-11-21T15:30:30Z</dcterms:modified>
</cp:coreProperties>
</file>

<file path=docProps/thumbnail.jpeg>
</file>